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2" r:id="rId1"/>
  </p:sldMasterIdLst>
  <p:notesMasterIdLst>
    <p:notesMasterId r:id="rId27"/>
  </p:notesMasterIdLst>
  <p:sldIdLst>
    <p:sldId id="285" r:id="rId2"/>
    <p:sldId id="312" r:id="rId3"/>
    <p:sldId id="327" r:id="rId4"/>
    <p:sldId id="261" r:id="rId5"/>
    <p:sldId id="330" r:id="rId6"/>
    <p:sldId id="262" r:id="rId7"/>
    <p:sldId id="269" r:id="rId8"/>
    <p:sldId id="313" r:id="rId9"/>
    <p:sldId id="317" r:id="rId10"/>
    <p:sldId id="342" r:id="rId11"/>
    <p:sldId id="341" r:id="rId12"/>
    <p:sldId id="322" r:id="rId13"/>
    <p:sldId id="324" r:id="rId14"/>
    <p:sldId id="344" r:id="rId15"/>
    <p:sldId id="331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18" r:id="rId25"/>
    <p:sldId id="319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FF66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243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04" y="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D441-D8A9-A249-BB7B-A8FCB386571C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C09EE-17F7-F549-B505-97F32A82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024DC-53EB-6E43-BDA3-0BE1478022C7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Change colors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Switching gears a bit, we are moving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to air-se interactions… </a:t>
            </a:r>
            <a:r>
              <a:rPr lang="en-US" dirty="0" smtClean="0"/>
              <a:t>CCA between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</a:t>
            </a:r>
            <a:r>
              <a:rPr lang="en-US" dirty="0" err="1" smtClean="0"/>
              <a:t>tthis</a:t>
            </a:r>
            <a:r>
              <a:rPr lang="en-US" baseline="0" dirty="0" smtClean="0"/>
              <a:t> type of animation represented the majority of high resolution analysis, certainly for NICAM. Just not enough data. To</a:t>
            </a:r>
            <a:r>
              <a:rPr lang="en-US" dirty="0" smtClean="0"/>
              <a:t> review </a:t>
            </a:r>
            <a:r>
              <a:rPr lang="en-US" baseline="0" dirty="0" smtClean="0"/>
              <a:t>what we have…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</a:t>
            </a:r>
            <a:r>
              <a:rPr lang="en-US" dirty="0" err="1" smtClean="0"/>
              <a:t>tthis</a:t>
            </a:r>
            <a:r>
              <a:rPr lang="en-US" baseline="0" dirty="0" smtClean="0"/>
              <a:t> type of animation represented the majority of high resolution analysis, certainly for NICAM. Just not enough data. To</a:t>
            </a:r>
            <a:r>
              <a:rPr lang="en-US" dirty="0" smtClean="0"/>
              <a:t> review </a:t>
            </a:r>
            <a:r>
              <a:rPr lang="en-US" baseline="0" dirty="0" smtClean="0"/>
              <a:t>what we have…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Terrain features are clearly visible,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max, enhanced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over Great Plains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Terrain features are clearly visible,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max, enhanced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over Great Plains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we would like to know how</a:t>
            </a:r>
            <a:r>
              <a:rPr lang="en-US" baseline="0" dirty="0" smtClean="0"/>
              <a:t> accurate the models are… what do we compare them to?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Relatively high resolution gridded product rain-gauge product, but terrain features are barely visible. Location bias for gauges?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Gauge corrected microwave</a:t>
            </a:r>
            <a:r>
              <a:rPr lang="en-US" baseline="0" dirty="0" smtClean="0"/>
              <a:t> product… still factor of 2-4 coarser than models.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reference,</a:t>
            </a:r>
            <a:r>
              <a:rPr lang="en-US" baseline="0" dirty="0" smtClean="0"/>
              <a:t> this is the T159 version of the climatology… again, by most standards this is a reasonably high resolution model, but it can only capture gross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Obviously the answer to this is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substantial</a:t>
            </a:r>
            <a:r>
              <a:rPr lang="en-US" baseline="0" dirty="0" smtClean="0"/>
              <a:t> biases remain, particularly in tropical rainfall. IFS and NICAM together seem to bracket the observations, with the systematic bias in NICAM being particularly acute.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9EE-17F7-F549-B505-97F32A82CF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2D36-B5A2-4448-9999-CD9404BB32A6}" type="datetimeFigureOut">
              <a:rPr lang="en-US" smtClean="0"/>
              <a:pPr/>
              <a:t>6/5/10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324-DC40-064B-AAC6-CF62EFB55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814" y="1439333"/>
            <a:ext cx="7826281" cy="13559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Climatology and Climate Change in Athena Simulations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39067"/>
            <a:ext cx="6477000" cy="1418167"/>
          </a:xfrm>
        </p:spPr>
        <p:txBody>
          <a:bodyPr>
            <a:normAutofit/>
          </a:bodyPr>
          <a:lstStyle/>
          <a:p>
            <a:pPr marR="0" eaLnBrk="1" hangingPunct="1"/>
            <a:r>
              <a:rPr lang="en-US" sz="2800" dirty="0" smtClean="0">
                <a:solidFill>
                  <a:schemeClr val="tx1"/>
                </a:solidFill>
              </a:rPr>
              <a:t>Project </a:t>
            </a:r>
            <a:r>
              <a:rPr lang="en-US" sz="2800" dirty="0" smtClean="0">
                <a:solidFill>
                  <a:schemeClr val="tx1"/>
                </a:solidFill>
              </a:rPr>
              <a:t>Athena</a:t>
            </a:r>
            <a:r>
              <a:rPr lang="en-US" sz="2800" dirty="0" smtClean="0">
                <a:solidFill>
                  <a:schemeClr val="tx1"/>
                </a:solidFill>
              </a:rPr>
              <a:t> Team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ECMWF, June </a:t>
            </a:r>
            <a:r>
              <a:rPr lang="en-US" sz="2000" dirty="0" smtClean="0">
                <a:solidFill>
                  <a:schemeClr val="tx1"/>
                </a:solidFill>
              </a:rPr>
              <a:t>7, 2010</a:t>
            </a:r>
          </a:p>
          <a:p>
            <a:pPr marR="0"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omposite_06Z_precip_jj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6" y="732896"/>
            <a:ext cx="6994525" cy="492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0"/>
            <a:ext cx="8229600" cy="55827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  <a:ea typeface="+mj-ea"/>
                <a:cs typeface="+mj-cs"/>
              </a:rPr>
              <a:t>Diurnal Cycle of </a:t>
            </a:r>
            <a:r>
              <a:rPr lang="en-US" dirty="0" smtClean="0">
                <a:solidFill>
                  <a:srgbClr val="FFFF66"/>
                </a:solidFill>
                <a:ea typeface="+mj-ea"/>
                <a:cs typeface="+mj-cs"/>
              </a:rPr>
              <a:t>Precipitation</a:t>
            </a:r>
            <a:endParaRPr lang="en-US" dirty="0" smtClean="0">
              <a:solidFill>
                <a:srgbClr val="FFFF66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7" y="732896"/>
            <a:ext cx="2170113" cy="4775729"/>
          </a:xfrm>
        </p:spPr>
        <p:txBody>
          <a:bodyPr rtlCol="0">
            <a:normAutofit fontScale="92500" lnSpcReduction="10000"/>
          </a:bodyPr>
          <a:lstStyle/>
          <a:p>
            <a:pPr marL="119063" indent="-1190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Large variations between models</a:t>
            </a:r>
          </a:p>
          <a:p>
            <a:pPr marL="119063" indent="-1190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Standard GCM</a:t>
            </a:r>
            <a:r>
              <a:rPr lang="en-US" sz="2000" dirty="0" smtClean="0">
                <a:ea typeface="+mn-ea"/>
                <a:cs typeface="+mn-cs"/>
              </a:rPr>
              <a:t> is locked </a:t>
            </a:r>
            <a:r>
              <a:rPr lang="en-US" sz="2000" dirty="0" smtClean="0">
                <a:ea typeface="+mn-ea"/>
                <a:cs typeface="+mn-cs"/>
              </a:rPr>
              <a:t>to</a:t>
            </a:r>
            <a:r>
              <a:rPr lang="en-US" sz="2000" dirty="0" smtClean="0">
                <a:ea typeface="+mn-ea"/>
                <a:cs typeface="+mn-cs"/>
              </a:rPr>
              <a:t> the sun</a:t>
            </a:r>
          </a:p>
          <a:p>
            <a:pPr marL="119063" indent="-1190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SP-CCSM </a:t>
            </a:r>
            <a:r>
              <a:rPr lang="en-US" sz="2000" dirty="0" smtClean="0">
                <a:ea typeface="+mn-ea"/>
                <a:cs typeface="+mn-cs"/>
              </a:rPr>
              <a:t>captures some aspects of DC.</a:t>
            </a:r>
          </a:p>
          <a:p>
            <a:pPr marL="119063" indent="-1190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Hi-res IFS gets N. </a:t>
            </a:r>
            <a:r>
              <a:rPr lang="en-US" sz="2000" dirty="0" smtClean="0">
                <a:ea typeface="+mn-ea"/>
                <a:cs typeface="+mn-cs"/>
              </a:rPr>
              <a:t>Plains right for wrong </a:t>
            </a:r>
            <a:r>
              <a:rPr lang="en-US" sz="2000" dirty="0" smtClean="0">
                <a:ea typeface="+mn-ea"/>
                <a:cs typeface="+mn-cs"/>
              </a:rPr>
              <a:t>reason, locks to sun over SE US.</a:t>
            </a:r>
          </a:p>
          <a:p>
            <a:pPr marL="119063" indent="-11906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NICAM is noisy, but does </a:t>
            </a:r>
            <a:r>
              <a:rPr lang="en-US" sz="2000" dirty="0" smtClean="0">
                <a:ea typeface="+mn-ea"/>
                <a:cs typeface="+mn-cs"/>
              </a:rPr>
              <a:t>best job of capturing</a:t>
            </a:r>
            <a:r>
              <a:rPr lang="en-US" sz="2000" dirty="0" smtClean="0">
                <a:ea typeface="+mn-ea"/>
                <a:cs typeface="+mn-cs"/>
              </a:rPr>
              <a:t> diurnal </a:t>
            </a:r>
            <a:r>
              <a:rPr lang="en-US" sz="2000" smtClean="0">
                <a:ea typeface="+mn-ea"/>
                <a:cs typeface="+mn-cs"/>
              </a:rPr>
              <a:t>cycle structure.</a:t>
            </a:r>
            <a:endParaRPr lang="en-U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omposite_merid_xport_jj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926" y="0"/>
            <a:ext cx="5299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3844926" cy="795867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Low Level Jet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79377" y="795868"/>
            <a:ext cx="3765550" cy="195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Low-level jet is a critical component of Great Plains maximum</a:t>
            </a:r>
          </a:p>
          <a:p>
            <a:r>
              <a:rPr lang="en-US" sz="2000" dirty="0" smtClean="0"/>
              <a:t>All higher resolution models are reasonably accurate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377" y="3064933"/>
            <a:ext cx="3719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66"/>
                </a:solidFill>
              </a:rPr>
              <a:t>Dynamics do not explain differences in phase and amplitude </a:t>
            </a:r>
          </a:p>
          <a:p>
            <a:pPr algn="ctr"/>
            <a:r>
              <a:rPr lang="en-US" sz="2400" u="sng" dirty="0" smtClean="0">
                <a:solidFill>
                  <a:srgbClr val="FFFF66"/>
                </a:solidFill>
              </a:rPr>
              <a:t>S</a:t>
            </a:r>
            <a:r>
              <a:rPr lang="en-US" sz="2400" u="sng" dirty="0" smtClean="0">
                <a:solidFill>
                  <a:srgbClr val="FFFF66"/>
                </a:solidFill>
              </a:rPr>
              <a:t>uggests representation of convection is responsible</a:t>
            </a:r>
            <a:endParaRPr lang="en-US" sz="2400" u="sng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18" y="0"/>
            <a:ext cx="814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66"/>
                </a:solidFill>
              </a:rPr>
              <a:t>Atmosphere-Ocean Interactions</a:t>
            </a:r>
            <a:endParaRPr lang="en-US" sz="4000" b="1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667" y="5211154"/>
            <a:ext cx="486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66"/>
                </a:solidFill>
              </a:rPr>
              <a:t>Modest improvement with resolution</a:t>
            </a:r>
            <a:endParaRPr lang="en-US" sz="2400" u="sng" dirty="0">
              <a:solidFill>
                <a:srgbClr val="FFFF6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7370" y="707886"/>
            <a:ext cx="7410566" cy="4503268"/>
            <a:chOff x="1733434" y="0"/>
            <a:chExt cx="7410566" cy="4503268"/>
          </a:xfrm>
        </p:grpSpPr>
        <p:pic>
          <p:nvPicPr>
            <p:cNvPr id="55298" name="Picture 3" descr="cca6102_sst_mam.gif                                            00188F82Macintosh HD                   C4AC2A1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0533" y="0"/>
              <a:ext cx="6993467" cy="450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733434" y="1754872"/>
              <a:ext cx="461665" cy="155239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All data at T159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6813" y="0"/>
            <a:ext cx="7889119" cy="5080000"/>
            <a:chOff x="1254881" y="254000"/>
            <a:chExt cx="7889119" cy="5080000"/>
          </a:xfrm>
        </p:grpSpPr>
        <p:pic>
          <p:nvPicPr>
            <p:cNvPr id="57346" name="Picture 3" descr="cca6102_time_mam.gif                                           00188F82Macintosh HD                   C4AC2A1C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4881" y="254000"/>
              <a:ext cx="7889119" cy="5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7145867" y="1710272"/>
              <a:ext cx="1896533" cy="2819398"/>
              <a:chOff x="7145867" y="1617135"/>
              <a:chExt cx="1896533" cy="281939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145867" y="1617135"/>
                <a:ext cx="1896533" cy="4572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145867" y="2768600"/>
                <a:ext cx="1896533" cy="4572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145867" y="3979333"/>
                <a:ext cx="1896533" cy="4572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916201" y="5080000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66"/>
                </a:solidFill>
              </a:rPr>
              <a:t>Clear improvement in representing </a:t>
            </a:r>
            <a:r>
              <a:rPr lang="en-US" sz="2400" u="sng" dirty="0" err="1" smtClean="0">
                <a:solidFill>
                  <a:srgbClr val="FFFF66"/>
                </a:solidFill>
              </a:rPr>
              <a:t>interannual</a:t>
            </a:r>
            <a:r>
              <a:rPr lang="en-US" sz="2400" u="sng" dirty="0" smtClean="0">
                <a:solidFill>
                  <a:srgbClr val="FFFF66"/>
                </a:solidFill>
              </a:rPr>
              <a:t> variability </a:t>
            </a:r>
            <a:endParaRPr lang="en-US" sz="2400" u="sng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6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AMIP and </a:t>
            </a:r>
            <a:r>
              <a:rPr lang="en-US" dirty="0" err="1" smtClean="0">
                <a:solidFill>
                  <a:srgbClr val="FFFF66"/>
                </a:solidFill>
              </a:rPr>
              <a:t>Timelice</a:t>
            </a:r>
            <a:r>
              <a:rPr lang="en-US" dirty="0" smtClean="0">
                <a:solidFill>
                  <a:srgbClr val="FFFF66"/>
                </a:solidFill>
              </a:rPr>
              <a:t> Experiments</a:t>
            </a:r>
            <a:endParaRPr lang="en-US" sz="3556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601"/>
            <a:ext cx="9144000" cy="49741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AMIP Experiment</a:t>
            </a:r>
          </a:p>
          <a:p>
            <a:pPr lvl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1961-2007, observed boundary conditions</a:t>
            </a:r>
          </a:p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Timeslice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Experiment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SST/Sea ice anomaly added to AMIP boundary conditions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Anomaly taken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from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CCSM3.0 2xCO</a:t>
            </a:r>
            <a:r>
              <a:rPr lang="en-US" baseline="-250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baseline="-25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IPCC integration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Same length of integration, ‘2071-2117’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Annual means analyzed here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Large seasonal variations in forcing anomaly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New ice-free regions during DJF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lobal.timeslice.forc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601" y="203200"/>
            <a:ext cx="316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Time Slice Forcing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(CMIP3 CCSM3 2xCO2 - Control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159.native.annual.t2m.sensi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1279.native.annual.t2m.sensi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68601" y="203200"/>
            <a:ext cx="316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Time Slice Forcing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(CMIP3 CCSM3 2xCO2 - Control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159.native.annual.precipitation.sensitivity.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68601" y="203200"/>
            <a:ext cx="316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Time Slice Forcing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(CMIP3 CCSM3 2xCO2 - Control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1279.native.annual.precipitation.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75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Qualitative to Quantitative:</a:t>
            </a:r>
            <a:br>
              <a:rPr lang="en-US" dirty="0" smtClean="0">
                <a:solidFill>
                  <a:srgbClr val="FFFF66"/>
                </a:solidFill>
              </a:rPr>
            </a:br>
            <a:r>
              <a:rPr lang="en-US" sz="3556" dirty="0" smtClean="0">
                <a:solidFill>
                  <a:srgbClr val="FFFF66"/>
                </a:solidFill>
              </a:rPr>
              <a:t>Beyond Animations</a:t>
            </a:r>
            <a:endParaRPr lang="en-US" sz="3556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9144000" cy="49741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Athena Catalog</a:t>
            </a: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8 NICAM (7 km) Boreal summer cases</a:t>
            </a: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9 IFS T2047 (10 km) Boreal summer cases</a:t>
            </a: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20 IFS T2047 13-month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hindcasts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48 IFS 13-month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hindcasts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at T1279 (16 km), T511 (40 km), T159 (128 km) 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47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year IFS AMIP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runs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at T1279,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T159</a:t>
            </a: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47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year IFS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timeslice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runs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at T1279,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T159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Multiple ensemble members for select seasons at T1279, T511, T159</a:t>
            </a:r>
          </a:p>
          <a:p>
            <a:pPr lvl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n-US" u="sng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Sufficient data for quantitative, climatological analysis</a:t>
            </a:r>
          </a:p>
          <a:p>
            <a:pPr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68601" y="203200"/>
            <a:ext cx="316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Time Slice Forcing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(CMIP3 CCSM3 2xCO2 - Control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t159.native.annual.sd.sensitivity.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279.native.annual.sd.sensitivity.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.t159.native.annual.sd.sensitivity.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.t1279.native.annual.sd.sensitivity.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08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Summary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832"/>
            <a:ext cx="8229600" cy="497416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Unique data set and analysis opportunities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Small fraction at COLA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Full catalog in archive at NICS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Data to become available to the community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Impact of Resolution</a:t>
            </a:r>
          </a:p>
          <a:p>
            <a:pPr lvl="2"/>
            <a:r>
              <a:rPr lang="en-US" dirty="0" err="1" smtClean="0">
                <a:ea typeface="ＭＳ Ｐゴシック" charset="-128"/>
                <a:cs typeface="ＭＳ Ｐゴシック" charset="-128"/>
              </a:rPr>
              <a:t>Orographic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features clearly improved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Diurnal cycle can be well-represented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3"/>
            <a:r>
              <a:rPr lang="en-US" dirty="0" smtClean="0">
                <a:ea typeface="ＭＳ Ｐゴシック" charset="-128"/>
                <a:cs typeface="ＭＳ Ｐゴシック" charset="-128"/>
              </a:rPr>
              <a:t>Plateau in benefit of resolution with parameterized convection?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3"/>
            <a:r>
              <a:rPr lang="en-US" dirty="0" smtClean="0">
                <a:ea typeface="ＭＳ Ｐゴシック" charset="-128"/>
                <a:cs typeface="ＭＳ Ｐゴシック" charset="-128"/>
              </a:rPr>
              <a:t>Some improvements seen with non-parameterized convection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Large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tropical biases remain</a:t>
            </a:r>
          </a:p>
          <a:p>
            <a:pPr lvl="3"/>
            <a:r>
              <a:rPr lang="en-US" dirty="0" smtClean="0">
                <a:ea typeface="ＭＳ Ｐゴシック" charset="-128"/>
                <a:cs typeface="ＭＳ Ｐゴシック" charset="-128"/>
              </a:rPr>
              <a:t>More than increased resolution needed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08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Summary (cont’d)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832"/>
            <a:ext cx="8229600" cy="4974167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Impact of Resolution on Large Scales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Improved blocking and synoptic statistics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Atlantic air-sea coupling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Climate Change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Increased warming seen over Europe with higher resolution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Dramatically improved representation of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orographic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precipitation, snow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depth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Sensitivity to choice of forcing anomaly? </a:t>
            </a:r>
          </a:p>
          <a:p>
            <a:pPr lvl="2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a.p.jja.t20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417" y="0"/>
            <a:ext cx="799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10km: IFS T2047 JJA Mean Rainfall at native resolution (8 seasons)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.nic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571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417" y="0"/>
            <a:ext cx="799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7km: NICAM JJA Mean Rainfall at native resolution (8 seasons)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a.ch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571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67" y="0"/>
            <a:ext cx="808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40 km: Chen et al. 0.5 degree JJA Mean Rainfall (8 seasons)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sa.tr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333" y="0"/>
            <a:ext cx="804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25 km: TRMM JJA Mean Rainfall (8 seasons)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.p.jja.t1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50" y="0"/>
            <a:ext cx="807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128 km: IFS T159 JJA Mean Rainfall native resolution (8 seasons)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opics.t2047.trm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93346" y="673555"/>
            <a:ext cx="2946404" cy="4071844"/>
            <a:chOff x="1893346" y="673555"/>
            <a:chExt cx="2946404" cy="4071844"/>
          </a:xfrm>
        </p:grpSpPr>
        <p:sp>
          <p:nvSpPr>
            <p:cNvPr id="9" name="Oval 8"/>
            <p:cNvSpPr/>
            <p:nvPr/>
          </p:nvSpPr>
          <p:spPr>
            <a:xfrm rot="1069568">
              <a:off x="1893346" y="673555"/>
              <a:ext cx="2931583" cy="121011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69568">
              <a:off x="1908167" y="3535289"/>
              <a:ext cx="2931583" cy="121011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.tropics.nicam.trm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1893346" y="673555"/>
            <a:ext cx="2946404" cy="4071844"/>
            <a:chOff x="1893346" y="673555"/>
            <a:chExt cx="2946404" cy="4071844"/>
          </a:xfrm>
        </p:grpSpPr>
        <p:sp>
          <p:nvSpPr>
            <p:cNvPr id="9" name="Oval 8"/>
            <p:cNvSpPr/>
            <p:nvPr/>
          </p:nvSpPr>
          <p:spPr>
            <a:xfrm rot="1069568">
              <a:off x="1893346" y="673555"/>
              <a:ext cx="2931583" cy="121011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69568">
              <a:off x="1908167" y="3535289"/>
              <a:ext cx="2931583" cy="121011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 rot="19833481">
            <a:off x="1061513" y="2216032"/>
            <a:ext cx="6745131" cy="92333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LARGE BIASES REMAIN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15891</TotalTime>
  <Words>754</Words>
  <Application>Microsoft Macintosh PowerPoint</Application>
  <PresentationFormat>On-screen Show (16:10)</PresentationFormat>
  <Paragraphs>99</Paragraphs>
  <Slides>25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Climatology and Climate Change in Athena Simulations</vt:lpstr>
      <vt:lpstr>Qualitative to Quantitative: Beyond Animations</vt:lpstr>
      <vt:lpstr>Slide 3</vt:lpstr>
      <vt:lpstr>Slide 4</vt:lpstr>
      <vt:lpstr>Slide 5</vt:lpstr>
      <vt:lpstr>Slide 6</vt:lpstr>
      <vt:lpstr>Slide 7</vt:lpstr>
      <vt:lpstr>Slide 8</vt:lpstr>
      <vt:lpstr>Slide 9</vt:lpstr>
      <vt:lpstr>Diurnal Cycle of Precipitation</vt:lpstr>
      <vt:lpstr>Low Level Jet</vt:lpstr>
      <vt:lpstr>Slide 12</vt:lpstr>
      <vt:lpstr>Slide 13</vt:lpstr>
      <vt:lpstr>AMIP and Timelice Experiments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Summary</vt:lpstr>
      <vt:lpstr>Summary (cont’d)</vt:lpstr>
    </vt:vector>
  </TitlesOfParts>
  <Company>COLA/IGES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164</cp:revision>
  <dcterms:created xsi:type="dcterms:W3CDTF">2010-06-05T15:08:24Z</dcterms:created>
  <dcterms:modified xsi:type="dcterms:W3CDTF">2010-06-06T20:44:03Z</dcterms:modified>
</cp:coreProperties>
</file>