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2"/>
  </p:notesMasterIdLst>
  <p:sldIdLst>
    <p:sldId id="256" r:id="rId2"/>
    <p:sldId id="257" r:id="rId3"/>
    <p:sldId id="258" r:id="rId4"/>
    <p:sldId id="264" r:id="rId5"/>
    <p:sldId id="259" r:id="rId6"/>
    <p:sldId id="288" r:id="rId7"/>
    <p:sldId id="262" r:id="rId8"/>
    <p:sldId id="261" r:id="rId9"/>
    <p:sldId id="260" r:id="rId10"/>
    <p:sldId id="291" r:id="rId11"/>
    <p:sldId id="263" r:id="rId12"/>
    <p:sldId id="283" r:id="rId13"/>
    <p:sldId id="270" r:id="rId14"/>
    <p:sldId id="276" r:id="rId15"/>
    <p:sldId id="292" r:id="rId16"/>
    <p:sldId id="293" r:id="rId17"/>
    <p:sldId id="275" r:id="rId18"/>
    <p:sldId id="294" r:id="rId19"/>
    <p:sldId id="295" r:id="rId20"/>
    <p:sldId id="269" r:id="rId2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8" autoAdjust="0"/>
  </p:normalViewPr>
  <p:slideViewPr>
    <p:cSldViewPr>
      <p:cViewPr varScale="1">
        <p:scale>
          <a:sx n="66" d="100"/>
          <a:sy n="66" d="100"/>
        </p:scale>
        <p:origin x="-10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074487C-67BD-4445-9D36-C12AD527D6AD}" type="datetimeFigureOut">
              <a:rPr lang="en-US"/>
              <a:pPr>
                <a:defRPr/>
              </a:pPr>
              <a:t>6/6/2010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474484C-03A1-4AE0-BA2A-D77BF7EA1E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CE651-CF05-43ED-9BB6-5DAEA372D5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39B71-87A5-4FFF-8F4B-0829E8C86A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A50D1-4AD5-4142-A702-623D85A28C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63A8B-44F7-4886-8C8E-5F7C840D3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C10B5-7B5F-4653-822C-50F790170E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53AD8-7A85-4EDB-BBE5-4F10959828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3544D-47D7-418A-9645-F5FCFEFD56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1F4DF-D443-42F5-80DE-E960D0C09D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A1D07-AB96-4A37-A262-37FB4335F3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9DDB2-5F37-46B0-8EF1-62A29A98B9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71994-0818-4DF2-8AFB-C1BCECDF0B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43D48A23-07B9-40E1-809B-0269664A2B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7" descr="RU_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94725" y="0"/>
            <a:ext cx="5492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359525"/>
            <a:ext cx="1828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371600"/>
            <a:ext cx="8229600" cy="1844675"/>
          </a:xfrm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Extra-tropical Cyclones in </a:t>
            </a:r>
            <a:br>
              <a:rPr lang="en-GB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GB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Recent Re-Analyses</a:t>
            </a:r>
            <a:r>
              <a:rPr lang="en-GB" sz="3200" dirty="0" smtClean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Kevin Hodges</a:t>
            </a:r>
          </a:p>
          <a:p>
            <a:pPr eaLnBrk="1" hangingPunct="1">
              <a:defRPr/>
            </a:pPr>
            <a:r>
              <a:rPr lang="en-GB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Lennart</a:t>
            </a:r>
            <a:r>
              <a:rPr lang="en-GB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Bengtsson</a:t>
            </a:r>
            <a:r>
              <a:rPr lang="en-GB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and Robert Lee</a:t>
            </a:r>
          </a:p>
          <a:p>
            <a:pPr eaLnBrk="1" hangingPunct="1">
              <a:defRPr/>
            </a:pP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6D593-4E1B-4FD2-B65B-3E71FDB023BF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INTERIM-NCEP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763A8B-44F7-4886-8C8E-5F7C840D3ECF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pic>
        <p:nvPicPr>
          <p:cNvPr id="5" name="Picture 4" descr="figure4.png"/>
          <p:cNvPicPr>
            <a:picLocks noChangeAspect="1"/>
          </p:cNvPicPr>
          <p:nvPr/>
        </p:nvPicPr>
        <p:blipFill>
          <a:blip r:embed="rId2" cstate="print"/>
          <a:srcRect l="1290" t="11111" r="1290" b="15556"/>
          <a:stretch>
            <a:fillRect/>
          </a:stretch>
        </p:blipFill>
        <p:spPr>
          <a:xfrm>
            <a:off x="1828800" y="720000"/>
            <a:ext cx="5478541" cy="5832000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19200" y="1752600"/>
            <a:ext cx="60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solidFill>
                  <a:srgbClr val="000000"/>
                </a:solidFill>
              </a:rPr>
              <a:t>NH, DJF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219200" y="4343400"/>
            <a:ext cx="60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solidFill>
                  <a:srgbClr val="000000"/>
                </a:solidFill>
              </a:rPr>
              <a:t>SH, JJA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362200" y="6461125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000000"/>
                </a:solidFill>
              </a:rPr>
              <a:t>Track Density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724400" y="6461125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solidFill>
                  <a:srgbClr val="000000"/>
                </a:solidFill>
              </a:rPr>
              <a:t>Genesis Density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Intensity-MSLP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1828800" y="4267200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000000"/>
                </a:solidFill>
              </a:rPr>
              <a:t>NH, DJF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6324600" y="4267200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000000"/>
                </a:solidFill>
              </a:rPr>
              <a:t>SH, JJA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6422FD-ED4A-4AB3-91ED-32719EFCB4C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5631" y="4607670"/>
            <a:ext cx="5205222" cy="221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figure5.png"/>
          <p:cNvPicPr>
            <a:picLocks noChangeAspect="1"/>
          </p:cNvPicPr>
          <p:nvPr/>
        </p:nvPicPr>
        <p:blipFill>
          <a:blip r:embed="rId3" cstate="print"/>
          <a:srcRect l="-378" t="1293" r="50382" b="70000"/>
          <a:stretch>
            <a:fillRect/>
          </a:stretch>
        </p:blipFill>
        <p:spPr>
          <a:xfrm>
            <a:off x="-36000" y="761998"/>
            <a:ext cx="4610077" cy="3529917"/>
          </a:xfrm>
          <a:prstGeom prst="rect">
            <a:avLst/>
          </a:prstGeom>
        </p:spPr>
      </p:pic>
      <p:pic>
        <p:nvPicPr>
          <p:cNvPr id="11" name="Picture 10" descr="figure6.png"/>
          <p:cNvPicPr>
            <a:picLocks noChangeAspect="1"/>
          </p:cNvPicPr>
          <p:nvPr/>
        </p:nvPicPr>
        <p:blipFill>
          <a:blip r:embed="rId4" cstate="print"/>
          <a:srcRect l="-378" t="30000" r="50382" b="41111"/>
          <a:stretch>
            <a:fillRect/>
          </a:stretch>
        </p:blipFill>
        <p:spPr>
          <a:xfrm>
            <a:off x="4572000" y="761995"/>
            <a:ext cx="4571977" cy="3522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Intensity Winds, </a:t>
            </a:r>
            <a:r>
              <a:rPr lang="en-GB" dirty="0" err="1" smtClean="0"/>
              <a:t>Vorticity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E1D56-C3C4-4E01-AC8B-1FE4BB0AC03A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5" name="Picture 4" descr="figure7.png"/>
          <p:cNvPicPr>
            <a:picLocks noChangeAspect="1"/>
          </p:cNvPicPr>
          <p:nvPr/>
        </p:nvPicPr>
        <p:blipFill>
          <a:blip r:embed="rId2" cstate="print"/>
          <a:srcRect l="301" t="6874" b="35625"/>
          <a:stretch>
            <a:fillRect/>
          </a:stretch>
        </p:blipFill>
        <p:spPr>
          <a:xfrm>
            <a:off x="1221675" y="740361"/>
            <a:ext cx="7293729" cy="56096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2402" y="6350040"/>
            <a:ext cx="58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NH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8111" y="6350040"/>
            <a:ext cx="547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SH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749402"/>
            <a:ext cx="985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925hPa Winds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487877"/>
            <a:ext cx="1176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850hPa </a:t>
            </a:r>
            <a:r>
              <a:rPr lang="en-GB" dirty="0" err="1" smtClean="0">
                <a:solidFill>
                  <a:srgbClr val="000000"/>
                </a:solidFill>
              </a:rPr>
              <a:t>Vorticity</a:t>
            </a:r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Cyclone Matching</a:t>
            </a:r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2057400" y="5791200"/>
            <a:ext cx="3124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Vorticity,T42 Intensities</a:t>
            </a:r>
          </a:p>
          <a:p>
            <a:r>
              <a:rPr lang="en-GB"/>
              <a:t>Mean seperation ≤ 4</a:t>
            </a:r>
            <a:r>
              <a:rPr lang="en-GB" baseline="30000"/>
              <a:t>0</a:t>
            </a:r>
          </a:p>
          <a:p>
            <a:r>
              <a:rPr lang="en-GB"/>
              <a:t>Time overlap &gt; 60% points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6F6DD7-110D-40A8-B96B-38FA36FBFDB1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10" name="Picture 9" descr="figure8_horiz.png"/>
          <p:cNvPicPr>
            <a:picLocks noChangeAspect="1"/>
          </p:cNvPicPr>
          <p:nvPr/>
        </p:nvPicPr>
        <p:blipFill>
          <a:blip r:embed="rId2" cstate="print"/>
          <a:srcRect l="1284" t="11182" r="1284" b="15928"/>
          <a:stretch>
            <a:fillRect/>
          </a:stretch>
        </p:blipFill>
        <p:spPr>
          <a:xfrm>
            <a:off x="117414" y="767801"/>
            <a:ext cx="8909172" cy="4998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Separation, </a:t>
            </a:r>
            <a:r>
              <a:rPr lang="en-GB" dirty="0" err="1" smtClean="0"/>
              <a:t>Vorticity</a:t>
            </a:r>
            <a:endParaRPr lang="en-GB" dirty="0" smtClean="0"/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1828800" y="4267200"/>
            <a:ext cx="931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NH DJF</a:t>
            </a:r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6477000" y="4267200"/>
            <a:ext cx="86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SH JJA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8F856B-2824-4B2F-B8DA-BB7F7CABC446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pic>
        <p:nvPicPr>
          <p:cNvPr id="27655" name="Picture 8" descr="JRA_d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721225"/>
            <a:ext cx="286702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Text Box 9"/>
          <p:cNvSpPr txBox="1">
            <a:spLocks noChangeArrowheads="1"/>
          </p:cNvSpPr>
          <p:nvPr/>
        </p:nvSpPr>
        <p:spPr bwMode="auto">
          <a:xfrm>
            <a:off x="5410200" y="5410200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JRA25-ERA40, 1979-2002.</a:t>
            </a:r>
            <a:endParaRPr lang="en-US"/>
          </a:p>
        </p:txBody>
      </p:sp>
      <p:pic>
        <p:nvPicPr>
          <p:cNvPr id="10" name="Picture 9" descr="figure9.png"/>
          <p:cNvPicPr>
            <a:picLocks noChangeAspect="1"/>
          </p:cNvPicPr>
          <p:nvPr/>
        </p:nvPicPr>
        <p:blipFill>
          <a:blip r:embed="rId3" cstate="print"/>
          <a:srcRect l="7084" t="2615" r="10849" b="53195"/>
          <a:stretch>
            <a:fillRect/>
          </a:stretch>
        </p:blipFill>
        <p:spPr>
          <a:xfrm>
            <a:off x="-1" y="727036"/>
            <a:ext cx="4467746" cy="3402035"/>
          </a:xfrm>
          <a:prstGeom prst="rect">
            <a:avLst/>
          </a:prstGeom>
        </p:spPr>
      </p:pic>
      <p:pic>
        <p:nvPicPr>
          <p:cNvPr id="11" name="Picture 10" descr="figure9.png"/>
          <p:cNvPicPr>
            <a:picLocks noChangeAspect="1"/>
          </p:cNvPicPr>
          <p:nvPr/>
        </p:nvPicPr>
        <p:blipFill>
          <a:blip r:embed="rId3" cstate="print"/>
          <a:srcRect l="7837" t="48403" r="10096" b="7939"/>
          <a:stretch>
            <a:fillRect/>
          </a:stretch>
        </p:blipFill>
        <p:spPr>
          <a:xfrm>
            <a:off x="4608513" y="727037"/>
            <a:ext cx="4529798" cy="3407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Intensity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763A8B-44F7-4886-8C8E-5F7C840D3ECF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pic>
        <p:nvPicPr>
          <p:cNvPr id="5" name="Picture 4" descr="figure10_horiz.png"/>
          <p:cNvPicPr>
            <a:picLocks noChangeAspect="1"/>
          </p:cNvPicPr>
          <p:nvPr/>
        </p:nvPicPr>
        <p:blipFill>
          <a:blip r:embed="rId2" cstate="print"/>
          <a:srcRect t="14855" r="2482" b="16985"/>
          <a:stretch>
            <a:fillRect/>
          </a:stretch>
        </p:blipFill>
        <p:spPr>
          <a:xfrm>
            <a:off x="109539" y="1019142"/>
            <a:ext cx="8917047" cy="467366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Observations-</a:t>
            </a:r>
            <a:r>
              <a:rPr lang="en-GB" dirty="0" err="1" smtClean="0"/>
              <a:t>Quickscat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763A8B-44F7-4886-8C8E-5F7C840D3ECF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pic>
        <p:nvPicPr>
          <p:cNvPr id="5" name="Picture 4" descr="djf19992009wsdistb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083160"/>
            <a:ext cx="4412699" cy="3733334"/>
          </a:xfrm>
          <a:prstGeom prst="rect">
            <a:avLst/>
          </a:prstGeom>
        </p:spPr>
      </p:pic>
      <p:pic>
        <p:nvPicPr>
          <p:cNvPr id="6" name="Picture 5" descr="NHDJFIntensityDistDiff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3140" y="1082203"/>
            <a:ext cx="4542985" cy="36977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31882" y="4853007"/>
            <a:ext cx="2117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Max. Intensities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03903" y="4853007"/>
            <a:ext cx="3067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Instantaneous Differences</a:t>
            </a:r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Lifecycles</a:t>
            </a:r>
          </a:p>
        </p:txBody>
      </p:sp>
      <p:pic>
        <p:nvPicPr>
          <p:cNvPr id="35842" name="Picture 5" descr="figure4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838200"/>
            <a:ext cx="6464300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C09AFC-52B3-4369-A51A-9DFBBE34066C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ATHENA-Intensities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763A8B-44F7-4886-8C8E-5F7C840D3ECF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pic>
        <p:nvPicPr>
          <p:cNvPr id="1026" name="Picture 2" descr="Y:\kevin2\users\kih\ATHENA_TRACKS\NH_DJF\TOTAL\INTDIST\int.png"/>
          <p:cNvPicPr>
            <a:picLocks noChangeAspect="1" noChangeArrowheads="1"/>
          </p:cNvPicPr>
          <p:nvPr/>
        </p:nvPicPr>
        <p:blipFill>
          <a:blip r:embed="rId2" cstate="print"/>
          <a:srcRect l="10166" t="15506" r="15768" b="9314"/>
          <a:stretch>
            <a:fillRect/>
          </a:stretch>
        </p:blipFill>
        <p:spPr bwMode="auto">
          <a:xfrm>
            <a:off x="1541421" y="800064"/>
            <a:ext cx="6406075" cy="50246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05227" y="5875371"/>
            <a:ext cx="2446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00"/>
                </a:solidFill>
              </a:rPr>
              <a:t>T159 Intensities</a:t>
            </a:r>
            <a:endParaRPr lang="en-GB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ATHENA-Distributions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763A8B-44F7-4886-8C8E-5F7C840D3ECF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pic>
        <p:nvPicPr>
          <p:cNvPr id="5" name="Picture 4" descr="diff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01" y="727038"/>
            <a:ext cx="9052365" cy="55502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Motivation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FB8B3-3F6A-4226-B20D-29BFEF8C17DA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381000" y="838200"/>
            <a:ext cx="8382000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GB" sz="2400" dirty="0"/>
              <a:t> </a:t>
            </a:r>
            <a:r>
              <a:rPr lang="en-GB" sz="2400" dirty="0" smtClean="0"/>
              <a:t>Extra-tropical cyclones:-</a:t>
            </a:r>
          </a:p>
          <a:p>
            <a:pPr marL="914400" lvl="1" indent="-457200">
              <a:spcBef>
                <a:spcPct val="50000"/>
              </a:spcBef>
              <a:buClr>
                <a:schemeClr val="hlink"/>
              </a:buClr>
              <a:buSzPct val="120000"/>
              <a:buFont typeface="+mj-lt"/>
              <a:buAutoNum type="arabicPeriod"/>
            </a:pPr>
            <a:r>
              <a:rPr lang="en-GB" sz="2400" dirty="0" smtClean="0"/>
              <a:t> Important components of the general circulation.</a:t>
            </a:r>
          </a:p>
          <a:p>
            <a:pPr marL="914400" lvl="1" indent="-457200">
              <a:spcBef>
                <a:spcPct val="50000"/>
              </a:spcBef>
              <a:buClr>
                <a:schemeClr val="hlink"/>
              </a:buClr>
              <a:buSzPct val="120000"/>
              <a:buFont typeface="+mj-lt"/>
              <a:buAutoNum type="arabicPeriod"/>
            </a:pPr>
            <a:r>
              <a:rPr lang="en-GB" sz="2400" dirty="0" smtClean="0"/>
              <a:t>How should they be verified for distribution and properties?</a:t>
            </a:r>
          </a:p>
          <a:p>
            <a:pPr marL="1371600" lvl="2" indent="-457200">
              <a:spcBef>
                <a:spcPct val="50000"/>
              </a:spcBef>
              <a:buClr>
                <a:schemeClr val="hlink"/>
              </a:buClr>
              <a:buSzPct val="120000"/>
              <a:buFont typeface="+mj-lt"/>
              <a:buAutoNum type="alphaLcParenR"/>
            </a:pPr>
            <a:r>
              <a:rPr lang="en-GB" sz="2400" dirty="0" smtClean="0"/>
              <a:t>Observations are highly inhomogeneous.</a:t>
            </a:r>
          </a:p>
          <a:p>
            <a:pPr marL="1371600" lvl="2" indent="-457200">
              <a:spcBef>
                <a:spcPct val="50000"/>
              </a:spcBef>
              <a:buClr>
                <a:schemeClr val="hlink"/>
              </a:buClr>
              <a:buSzPct val="120000"/>
              <a:buFont typeface="+mj-lt"/>
              <a:buAutoNum type="alphaLcParenR"/>
            </a:pPr>
            <a:r>
              <a:rPr lang="en-GB" sz="2400" dirty="0" smtClean="0"/>
              <a:t>No long term observational record.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GB" sz="2400" dirty="0" smtClean="0"/>
              <a:t> Re-analyses:-</a:t>
            </a:r>
          </a:p>
          <a:p>
            <a:pPr marL="914400" lvl="1" indent="-457200">
              <a:spcBef>
                <a:spcPct val="50000"/>
              </a:spcBef>
              <a:buClr>
                <a:schemeClr val="hlink"/>
              </a:buClr>
              <a:buSzPct val="120000"/>
              <a:buFont typeface="+mj-lt"/>
              <a:buAutoNum type="arabicPeriod"/>
            </a:pPr>
            <a:r>
              <a:rPr lang="en-GB" sz="2400" dirty="0" smtClean="0"/>
              <a:t>Best available, 4D, homogeneous data sets constrained by observations.</a:t>
            </a:r>
          </a:p>
          <a:p>
            <a:pPr marL="914400" lvl="1" indent="-457200">
              <a:spcBef>
                <a:spcPct val="50000"/>
              </a:spcBef>
              <a:buClr>
                <a:schemeClr val="hlink"/>
              </a:buClr>
              <a:buSzPct val="120000"/>
              <a:buFont typeface="+mj-lt"/>
              <a:buAutoNum type="arabicPeriod"/>
            </a:pPr>
            <a:r>
              <a:rPr lang="en-GB" sz="2400" dirty="0" smtClean="0"/>
              <a:t>What are the uncertainties?</a:t>
            </a:r>
            <a:endParaRPr lang="en-GB" sz="2400" dirty="0"/>
          </a:p>
          <a:p>
            <a:pPr>
              <a:spcBef>
                <a:spcPct val="50000"/>
              </a:spcBef>
            </a:pPr>
            <a:endParaRPr lang="en-GB" sz="2400" dirty="0"/>
          </a:p>
          <a:p>
            <a:pPr>
              <a:spcBef>
                <a:spcPct val="50000"/>
              </a:spcBef>
              <a:buClr>
                <a:schemeClr val="hlink"/>
              </a:buClr>
              <a:buSzPct val="120000"/>
            </a:pPr>
            <a:endParaRPr lang="en-GB" sz="2400" dirty="0"/>
          </a:p>
          <a:p>
            <a:pPr>
              <a:spcBef>
                <a:spcPct val="50000"/>
              </a:spcBef>
            </a:pPr>
            <a:endParaRPr lang="en-GB" sz="2400" dirty="0"/>
          </a:p>
          <a:p>
            <a:pPr>
              <a:spcBef>
                <a:spcPct val="50000"/>
              </a:spcBef>
              <a:buClr>
                <a:schemeClr val="hlink"/>
              </a:buClr>
              <a:buSzPct val="120000"/>
            </a:pP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Future Work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Apply same methods directly to satellite data to verify cyclone structure in NWP (directly) and climate models (statistically).</a:t>
            </a:r>
          </a:p>
          <a:p>
            <a:pPr eaLnBrk="1" hangingPunct="1">
              <a:defRPr/>
            </a:pPr>
            <a:r>
              <a:rPr lang="en-GB" dirty="0" smtClean="0"/>
              <a:t>Apply to other weather system types, e.g. TC including examining the transition of EW to TC; the extra-tropical transition of TC and polar lows.</a:t>
            </a:r>
          </a:p>
          <a:p>
            <a:pPr eaLnBrk="1" hangingPunct="1">
              <a:defRPr/>
            </a:pPr>
            <a:r>
              <a:rPr lang="en-GB" dirty="0" smtClean="0"/>
              <a:t>Extend to </a:t>
            </a:r>
            <a:r>
              <a:rPr lang="en-GB" dirty="0" err="1" smtClean="0"/>
              <a:t>energetics</a:t>
            </a:r>
            <a:r>
              <a:rPr lang="en-GB" dirty="0" smtClean="0"/>
              <a:t>.</a:t>
            </a:r>
          </a:p>
          <a:p>
            <a:pPr lvl="1" eaLnBrk="1" hangingPunct="1">
              <a:buFont typeface="Tahoma" pitchFamily="34" charset="0"/>
              <a:buNone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6AC61-A57F-4F20-A2EA-85C31DF31387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200" smtClean="0"/>
              <a:t>New Re-Analyses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dirty="0" smtClean="0"/>
              <a:t>ERA-Interim (ECMWF)</a:t>
            </a:r>
          </a:p>
          <a:p>
            <a:pPr lvl="1" eaLnBrk="1" hangingPunct="1">
              <a:defRPr/>
            </a:pPr>
            <a:r>
              <a:rPr lang="en-GB" sz="2400" dirty="0" smtClean="0"/>
              <a:t>T255L60 (~80km) spectral, 4D Var., 1989-2009.</a:t>
            </a:r>
          </a:p>
          <a:p>
            <a:pPr eaLnBrk="1" hangingPunct="1">
              <a:defRPr/>
            </a:pPr>
            <a:r>
              <a:rPr lang="en-GB" sz="2800" dirty="0" smtClean="0"/>
              <a:t>Modern Era Retrospective Re-Analysis (MERRA)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GB" sz="2400" dirty="0" smtClean="0"/>
              <a:t>0.5</a:t>
            </a:r>
            <a:r>
              <a:rPr lang="en-GB" sz="2400" baseline="30000" dirty="0" smtClean="0"/>
              <a:t>0</a:t>
            </a:r>
            <a:r>
              <a:rPr lang="en-GB" sz="2400" dirty="0" smtClean="0"/>
              <a:t>x0.67</a:t>
            </a:r>
            <a:r>
              <a:rPr lang="en-GB" sz="2400" baseline="30000" dirty="0" smtClean="0"/>
              <a:t>0</a:t>
            </a:r>
            <a:r>
              <a:rPr lang="en-GB" sz="2400" dirty="0" smtClean="0"/>
              <a:t>L72(~74km) finite volume, Grid-point Statistical Interpolation (GSI, 3D Var.), 1979-2009. </a:t>
            </a:r>
          </a:p>
          <a:p>
            <a:pPr eaLnBrk="1" hangingPunct="1">
              <a:defRPr/>
            </a:pPr>
            <a:r>
              <a:rPr lang="en-GB" sz="2800" dirty="0" smtClean="0"/>
              <a:t>Japanese 25 Year Re-Analysis (JRA25)</a:t>
            </a:r>
          </a:p>
          <a:p>
            <a:pPr lvl="1" eaLnBrk="1" hangingPunct="1">
              <a:defRPr/>
            </a:pPr>
            <a:r>
              <a:rPr lang="en-GB" sz="2400" dirty="0" smtClean="0"/>
              <a:t>T106L40 (~125km) spectral, 3D Var., 1979-2009. </a:t>
            </a:r>
          </a:p>
          <a:p>
            <a:pPr eaLnBrk="1" hangingPunct="1">
              <a:defRPr/>
            </a:pPr>
            <a:r>
              <a:rPr lang="en-GB" sz="2800" dirty="0" smtClean="0"/>
              <a:t>NCEP Coupled Re-analysis</a:t>
            </a:r>
          </a:p>
          <a:p>
            <a:pPr lvl="1" eaLnBrk="1" hangingPunct="1">
              <a:defRPr/>
            </a:pPr>
            <a:r>
              <a:rPr lang="en-GB" sz="2400" dirty="0" smtClean="0"/>
              <a:t>T382L64 (~38km), GSI, 1979-2009.</a:t>
            </a:r>
          </a:p>
          <a:p>
            <a:pPr eaLnBrk="1" hangingPunct="1">
              <a:defRPr/>
            </a:pPr>
            <a:r>
              <a:rPr lang="en-GB" sz="2800" dirty="0" smtClean="0"/>
              <a:t>20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Century Re-Analysis</a:t>
            </a:r>
          </a:p>
          <a:p>
            <a:pPr lvl="1" eaLnBrk="1" hangingPunct="1">
              <a:defRPr/>
            </a:pPr>
            <a:r>
              <a:rPr lang="en-GB" sz="2400" dirty="0" smtClean="0"/>
              <a:t>Surface only observations, 1891-2008, ensemble </a:t>
            </a:r>
            <a:r>
              <a:rPr lang="en-GB" sz="2400" dirty="0" err="1" smtClean="0"/>
              <a:t>kalmen</a:t>
            </a:r>
            <a:r>
              <a:rPr lang="en-GB" sz="2400" dirty="0" smtClean="0"/>
              <a:t> filter, T63.</a:t>
            </a:r>
          </a:p>
          <a:p>
            <a:pPr eaLnBrk="1" hangingPunct="1"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2D8D3-D912-436A-8367-F6783F9F20B2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Comparison Methodology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/>
              <a:t>Identify and track cyclones – synoptic.</a:t>
            </a:r>
          </a:p>
          <a:p>
            <a:pPr lvl="1" eaLnBrk="1" hangingPunct="1">
              <a:defRPr/>
            </a:pPr>
            <a:r>
              <a:rPr lang="en-GB" smtClean="0"/>
              <a:t>MSLP – T63.</a:t>
            </a:r>
          </a:p>
          <a:p>
            <a:pPr lvl="1" eaLnBrk="1" hangingPunct="1">
              <a:defRPr/>
            </a:pPr>
            <a:r>
              <a:rPr lang="el-GR" smtClean="0">
                <a:cs typeface="Tahoma" pitchFamily="34" charset="0"/>
              </a:rPr>
              <a:t>ξ</a:t>
            </a:r>
            <a:r>
              <a:rPr lang="en-GB" baseline="-25000" smtClean="0">
                <a:cs typeface="Tahoma" pitchFamily="34" charset="0"/>
              </a:rPr>
              <a:t>850</a:t>
            </a:r>
            <a:r>
              <a:rPr lang="en-GB" smtClean="0">
                <a:cs typeface="Tahoma" pitchFamily="34" charset="0"/>
              </a:rPr>
              <a:t> – T42.</a:t>
            </a:r>
          </a:p>
          <a:p>
            <a:pPr eaLnBrk="1" hangingPunct="1">
              <a:defRPr/>
            </a:pPr>
            <a:r>
              <a:rPr lang="en-GB" smtClean="0">
                <a:cs typeface="Tahoma" pitchFamily="34" charset="0"/>
              </a:rPr>
              <a:t>Compare using:-</a:t>
            </a:r>
          </a:p>
          <a:p>
            <a:pPr lvl="1" eaLnBrk="1" hangingPunct="1">
              <a:defRPr/>
            </a:pPr>
            <a:r>
              <a:rPr lang="en-GB" smtClean="0">
                <a:cs typeface="Tahoma" pitchFamily="34" charset="0"/>
              </a:rPr>
              <a:t>INTERIM as base (1989-2006).</a:t>
            </a:r>
          </a:p>
          <a:p>
            <a:pPr lvl="1" eaLnBrk="1" hangingPunct="1">
              <a:defRPr/>
            </a:pPr>
            <a:r>
              <a:rPr lang="en-GB" smtClean="0">
                <a:cs typeface="Tahoma" pitchFamily="34" charset="0"/>
              </a:rPr>
              <a:t>Spatial statistics.</a:t>
            </a:r>
          </a:p>
          <a:p>
            <a:pPr lvl="1" eaLnBrk="1" hangingPunct="1">
              <a:defRPr/>
            </a:pPr>
            <a:r>
              <a:rPr lang="en-GB" smtClean="0">
                <a:cs typeface="Tahoma" pitchFamily="34" charset="0"/>
              </a:rPr>
              <a:t>Intensity pdf’s.</a:t>
            </a:r>
          </a:p>
          <a:p>
            <a:pPr lvl="1" eaLnBrk="1" hangingPunct="1">
              <a:defRPr/>
            </a:pPr>
            <a:r>
              <a:rPr lang="en-GB" smtClean="0">
                <a:cs typeface="Tahoma" pitchFamily="34" charset="0"/>
              </a:rPr>
              <a:t>Cyclone matching.</a:t>
            </a:r>
          </a:p>
          <a:p>
            <a:pPr lvl="1" eaLnBrk="1" hangingPunct="1">
              <a:defRPr/>
            </a:pPr>
            <a:r>
              <a:rPr lang="en-GB" smtClean="0">
                <a:cs typeface="Tahoma" pitchFamily="34" charset="0"/>
              </a:rPr>
              <a:t>Composites.</a:t>
            </a:r>
            <a:endParaRPr lang="el-GR" smtClean="0"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3FF5DF-9942-4448-B9C8-9D3E3270EFBA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Spatial Statistics</a:t>
            </a:r>
          </a:p>
        </p:txBody>
      </p:sp>
      <p:pic>
        <p:nvPicPr>
          <p:cNvPr id="18434" name="Picture 6" descr="figure1"/>
          <p:cNvPicPr>
            <a:picLocks noChangeAspect="1" noChangeArrowheads="1"/>
          </p:cNvPicPr>
          <p:nvPr/>
        </p:nvPicPr>
        <p:blipFill>
          <a:blip r:embed="rId2" cstate="print"/>
          <a:srcRect l="2362" t="7085" r="2362" b="16650"/>
          <a:stretch>
            <a:fillRect/>
          </a:stretch>
        </p:blipFill>
        <p:spPr bwMode="auto">
          <a:xfrm>
            <a:off x="1905000" y="730250"/>
            <a:ext cx="5453063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1219200" y="1752600"/>
            <a:ext cx="60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000000"/>
                </a:solidFill>
              </a:rPr>
              <a:t>NH, DJF</a:t>
            </a:r>
          </a:p>
        </p:txBody>
      </p:sp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1219200" y="4343400"/>
            <a:ext cx="60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000000"/>
                </a:solidFill>
              </a:rPr>
              <a:t>SH, JJA</a:t>
            </a:r>
          </a:p>
        </p:txBody>
      </p:sp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2362200" y="6461125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000000"/>
                </a:solidFill>
              </a:rPr>
              <a:t>Track Density</a:t>
            </a:r>
          </a:p>
        </p:txBody>
      </p:sp>
      <p:sp>
        <p:nvSpPr>
          <p:cNvPr id="18438" name="Text Box 10"/>
          <p:cNvSpPr txBox="1">
            <a:spLocks noChangeArrowheads="1"/>
          </p:cNvSpPr>
          <p:nvPr/>
        </p:nvSpPr>
        <p:spPr bwMode="auto">
          <a:xfrm>
            <a:off x="4724400" y="6461125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000000"/>
                </a:solidFill>
              </a:rPr>
              <a:t>Genesis Density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C3EC25-4E4C-403C-8BB7-B9B44250D89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ffectLst/>
              </a:rPr>
              <a:t>Older Re-analyses</a:t>
            </a:r>
            <a:endParaRPr lang="en-US" smtClean="0">
              <a:effectLst/>
            </a:endParaRPr>
          </a:p>
        </p:txBody>
      </p:sp>
      <p:pic>
        <p:nvPicPr>
          <p:cNvPr id="19458" name="Picture 4" descr="NH_JRA25-ERA40_Pag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2113" y="784225"/>
            <a:ext cx="3135312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 descr="NH_JRA25-ERA40_Page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785813"/>
            <a:ext cx="3141663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2971800" y="6491288"/>
            <a:ext cx="533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Times New Roman" pitchFamily="18" charset="0"/>
              </a:rPr>
              <a:t>Track Density Differences (1979-2002)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2971800" y="6172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NH</a:t>
            </a:r>
            <a:endParaRPr lang="en-US"/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6172200" y="6172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SH</a:t>
            </a:r>
            <a:endParaRPr lang="en-US"/>
          </a:p>
        </p:txBody>
      </p:sp>
      <p:pic>
        <p:nvPicPr>
          <p:cNvPr id="19463" name="Picture 9" descr="NH_NCEP-ERA40_Page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2113" y="3482975"/>
            <a:ext cx="3128962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0" descr="NH_NCEP-ERA40_Page_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482975"/>
            <a:ext cx="3135313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Rectangle 11"/>
          <p:cNvSpPr>
            <a:spLocks noChangeArrowheads="1"/>
          </p:cNvSpPr>
          <p:nvPr/>
        </p:nvSpPr>
        <p:spPr bwMode="auto">
          <a:xfrm rot="-5400000">
            <a:off x="821532" y="4593431"/>
            <a:ext cx="146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NCEP-ERA40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19466" name="Rectangle 12"/>
          <p:cNvSpPr>
            <a:spLocks noChangeArrowheads="1"/>
          </p:cNvSpPr>
          <p:nvPr/>
        </p:nvSpPr>
        <p:spPr bwMode="auto">
          <a:xfrm rot="-5400000">
            <a:off x="781050" y="2038350"/>
            <a:ext cx="1547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JRA25-ERA40</a:t>
            </a:r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General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745358-CF0E-47C5-B015-129F385C9E91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3505200" y="50292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Number per month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84582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INTERIM-JRA25</a:t>
            </a:r>
          </a:p>
        </p:txBody>
      </p:sp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1219200" y="1752600"/>
            <a:ext cx="60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000000"/>
                </a:solidFill>
              </a:rPr>
              <a:t>NH, DJF</a:t>
            </a: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1219200" y="4343400"/>
            <a:ext cx="60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000000"/>
                </a:solidFill>
              </a:rPr>
              <a:t>SH, JJA</a:t>
            </a:r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2362200" y="6461125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000000"/>
                </a:solidFill>
              </a:rPr>
              <a:t>Track Density</a:t>
            </a:r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4724400" y="6461125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000000"/>
                </a:solidFill>
              </a:rPr>
              <a:t>Genesis Density</a:t>
            </a:r>
          </a:p>
        </p:txBody>
      </p:sp>
      <p:pic>
        <p:nvPicPr>
          <p:cNvPr id="21510" name="Picture 9" descr="figure2"/>
          <p:cNvPicPr>
            <a:picLocks noChangeAspect="1" noChangeArrowheads="1"/>
          </p:cNvPicPr>
          <p:nvPr/>
        </p:nvPicPr>
        <p:blipFill>
          <a:blip r:embed="rId2" cstate="print"/>
          <a:srcRect l="1904" t="11784" r="1904" b="15823"/>
          <a:stretch>
            <a:fillRect/>
          </a:stretch>
        </p:blipFill>
        <p:spPr bwMode="auto">
          <a:xfrm>
            <a:off x="1828800" y="746125"/>
            <a:ext cx="5456238" cy="580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562A11-F043-4CDA-8C9A-45AACF38DD15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INTERIM-MERRA</a:t>
            </a:r>
          </a:p>
        </p:txBody>
      </p:sp>
      <p:pic>
        <p:nvPicPr>
          <p:cNvPr id="22530" name="Picture 4" descr="figure3"/>
          <p:cNvPicPr>
            <a:picLocks noChangeAspect="1" noChangeArrowheads="1"/>
          </p:cNvPicPr>
          <p:nvPr/>
        </p:nvPicPr>
        <p:blipFill>
          <a:blip r:embed="rId2" cstate="print"/>
          <a:srcRect l="2380" t="11784" r="1428" b="15823"/>
          <a:stretch>
            <a:fillRect/>
          </a:stretch>
        </p:blipFill>
        <p:spPr bwMode="auto">
          <a:xfrm>
            <a:off x="1881188" y="730250"/>
            <a:ext cx="5456237" cy="580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1219200" y="1752600"/>
            <a:ext cx="60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solidFill>
                  <a:srgbClr val="000000"/>
                </a:solidFill>
              </a:rPr>
              <a:t>NH, DJF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1219200" y="4343400"/>
            <a:ext cx="60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solidFill>
                  <a:srgbClr val="000000"/>
                </a:solidFill>
              </a:rPr>
              <a:t>SH, JJA</a:t>
            </a:r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2362200" y="6461125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000000"/>
                </a:solidFill>
              </a:rPr>
              <a:t>Track Density</a:t>
            </a:r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4724400" y="6461125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solidFill>
                  <a:srgbClr val="000000"/>
                </a:solidFill>
              </a:rPr>
              <a:t>Genesis Density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37B5E-0A61-4B5E-90AE-9CCC93FADEF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4723</TotalTime>
  <Words>379</Words>
  <Application>Microsoft Office PowerPoint</Application>
  <PresentationFormat>On-screen Show (4:3)</PresentationFormat>
  <Paragraphs>110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Ocean</vt:lpstr>
      <vt:lpstr>Extra-tropical Cyclones in  Recent Re-Analyses </vt:lpstr>
      <vt:lpstr>Motivation</vt:lpstr>
      <vt:lpstr>New Re-Analyses</vt:lpstr>
      <vt:lpstr>Comparison Methodology</vt:lpstr>
      <vt:lpstr>Spatial Statistics</vt:lpstr>
      <vt:lpstr>Older Re-analyses</vt:lpstr>
      <vt:lpstr>General Results</vt:lpstr>
      <vt:lpstr>INTERIM-JRA25</vt:lpstr>
      <vt:lpstr>INTERIM-MERRA</vt:lpstr>
      <vt:lpstr>INTERIM-NCEP</vt:lpstr>
      <vt:lpstr>Intensity-MSLP</vt:lpstr>
      <vt:lpstr>Intensity Winds, Vorticity</vt:lpstr>
      <vt:lpstr>Cyclone Matching</vt:lpstr>
      <vt:lpstr>Separation, Vorticity</vt:lpstr>
      <vt:lpstr>Intensity</vt:lpstr>
      <vt:lpstr>Observations-Quickscat</vt:lpstr>
      <vt:lpstr>Lifecycles</vt:lpstr>
      <vt:lpstr>ATHENA-Intensities</vt:lpstr>
      <vt:lpstr>ATHENA-Distributions</vt:lpstr>
      <vt:lpstr>Future 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Samuel</dc:creator>
  <cp:lastModifiedBy>Samuel</cp:lastModifiedBy>
  <cp:revision>203</cp:revision>
  <cp:lastPrinted>1601-01-01T00:00:00Z</cp:lastPrinted>
  <dcterms:created xsi:type="dcterms:W3CDTF">2010-01-09T16:45:58Z</dcterms:created>
  <dcterms:modified xsi:type="dcterms:W3CDTF">2010-06-06T20:34:57Z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