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wmf" ContentType="image/x-wmf"/>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Default Extension="pict" ContentType="image/pict"/>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s/slide27.xml" ContentType="application/vnd.openxmlformats-officedocument.presentationml.slide+xml"/>
  <Override PartName="/ppt/slideLayouts/slideLayout11.xml" ContentType="application/vnd.openxmlformats-officedocument.presentationml.slideLayout+xml"/>
  <Override PartName="/ppt/embeddings/Microsoft_Equation1.bin" ContentType="application/vnd.openxmlformats-officedocument.oleObject"/>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9"/>
  </p:notesMasterIdLst>
  <p:handoutMasterIdLst>
    <p:handoutMasterId r:id="rId30"/>
  </p:handoutMasterIdLst>
  <p:sldIdLst>
    <p:sldId id="309" r:id="rId2"/>
    <p:sldId id="681" r:id="rId3"/>
    <p:sldId id="679" r:id="rId4"/>
    <p:sldId id="699" r:id="rId5"/>
    <p:sldId id="700" r:id="rId6"/>
    <p:sldId id="682" r:id="rId7"/>
    <p:sldId id="683" r:id="rId8"/>
    <p:sldId id="704" r:id="rId9"/>
    <p:sldId id="705" r:id="rId10"/>
    <p:sldId id="713" r:id="rId11"/>
    <p:sldId id="703" r:id="rId12"/>
    <p:sldId id="712" r:id="rId13"/>
    <p:sldId id="715" r:id="rId14"/>
    <p:sldId id="698" r:id="rId15"/>
    <p:sldId id="701" r:id="rId16"/>
    <p:sldId id="697" r:id="rId17"/>
    <p:sldId id="716" r:id="rId18"/>
    <p:sldId id="717" r:id="rId19"/>
    <p:sldId id="718" r:id="rId20"/>
    <p:sldId id="719" r:id="rId21"/>
    <p:sldId id="720" r:id="rId22"/>
    <p:sldId id="721" r:id="rId23"/>
    <p:sldId id="722" r:id="rId24"/>
    <p:sldId id="723" r:id="rId25"/>
    <p:sldId id="726" r:id="rId26"/>
    <p:sldId id="725" r:id="rId27"/>
    <p:sldId id="724" r:id="rId28"/>
  </p:sldIdLst>
  <p:sldSz cx="9144000" cy="5715000" type="screen16x1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07"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07"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07"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07"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07" charset="0"/>
        <a:ea typeface="+mn-ea"/>
        <a:cs typeface="+mn-cs"/>
      </a:defRPr>
    </a:lvl5pPr>
    <a:lvl6pPr marL="2286000" algn="l" defTabSz="457200" rtl="0" eaLnBrk="1" latinLnBrk="0" hangingPunct="1">
      <a:defRPr sz="2400" kern="1200">
        <a:solidFill>
          <a:schemeClr val="tx1"/>
        </a:solidFill>
        <a:latin typeface="Times" pitchFamily="-107" charset="0"/>
        <a:ea typeface="+mn-ea"/>
        <a:cs typeface="+mn-cs"/>
      </a:defRPr>
    </a:lvl6pPr>
    <a:lvl7pPr marL="2743200" algn="l" defTabSz="457200" rtl="0" eaLnBrk="1" latinLnBrk="0" hangingPunct="1">
      <a:defRPr sz="2400" kern="1200">
        <a:solidFill>
          <a:schemeClr val="tx1"/>
        </a:solidFill>
        <a:latin typeface="Times" pitchFamily="-107" charset="0"/>
        <a:ea typeface="+mn-ea"/>
        <a:cs typeface="+mn-cs"/>
      </a:defRPr>
    </a:lvl7pPr>
    <a:lvl8pPr marL="3200400" algn="l" defTabSz="457200" rtl="0" eaLnBrk="1" latinLnBrk="0" hangingPunct="1">
      <a:defRPr sz="2400" kern="1200">
        <a:solidFill>
          <a:schemeClr val="tx1"/>
        </a:solidFill>
        <a:latin typeface="Times" pitchFamily="-107" charset="0"/>
        <a:ea typeface="+mn-ea"/>
        <a:cs typeface="+mn-cs"/>
      </a:defRPr>
    </a:lvl8pPr>
    <a:lvl9pPr marL="3657600" algn="l" defTabSz="457200" rtl="0" eaLnBrk="1" latinLnBrk="0" hangingPunct="1">
      <a:defRPr sz="2400" kern="1200">
        <a:solidFill>
          <a:schemeClr val="tx1"/>
        </a:solidFill>
        <a:latin typeface="Times" pitchFamily="-10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D5279"/>
    <a:srgbClr val="1C082E"/>
    <a:srgbClr val="0D0C57"/>
    <a:srgbClr val="0A5278"/>
    <a:srgbClr val="10B17A"/>
    <a:srgbClr val="0B5179"/>
    <a:srgbClr val="A4D4D9"/>
    <a:srgbClr val="000000"/>
    <a:srgbClr val="2B0F0A"/>
    <a:srgbClr val="B7E7E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ferSingleView="1">
    <p:restoredLeft sz="24510" autoAdjust="0"/>
    <p:restoredTop sz="90929"/>
  </p:normalViewPr>
  <p:slideViewPr>
    <p:cSldViewPr showGuides="1">
      <p:cViewPr varScale="1">
        <p:scale>
          <a:sx n="150" d="100"/>
          <a:sy n="150" d="100"/>
        </p:scale>
        <p:origin x="-376" y="-10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ableStyles" Target="tableStyles.xml"/><Relationship Id="rId31" Type="http://schemas.openxmlformats.org/officeDocument/2006/relationships/printerSettings" Target="printerSettings/printerSettings1.bin"/><Relationship Id="rId34"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handoutMaster" Target="handoutMasters/handoutMaster1.xml"/><Relationship Id="rId11" Type="http://schemas.openxmlformats.org/officeDocument/2006/relationships/slide" Target="slides/slide10.xml"/><Relationship Id="rId29" Type="http://schemas.openxmlformats.org/officeDocument/2006/relationships/notesMaster" Target="notesMasters/notesMaster1.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Bruce-Mac:Users:bruce:Documents:Microsoft%20User%20Data:Saved%20Attachments:colanics_athena_utiliz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areaChart>
        <c:grouping val="standard"/>
        <c:ser>
          <c:idx val="0"/>
          <c:order val="0"/>
          <c:tx>
            <c:strRef>
              <c:f>Sheet1!$B$1</c:f>
              <c:strCache>
                <c:ptCount val="1"/>
                <c:pt idx="0">
                  <c:v>Percent System Utilization</c:v>
                </c:pt>
              </c:strCache>
            </c:strRef>
          </c:tx>
          <c:spPr>
            <a:solidFill>
              <a:srgbClr val="0D5279"/>
            </a:solidFill>
          </c:spPr>
          <c:cat>
            <c:numRef>
              <c:f>Sheet1!$A$2:$A$9</c:f>
              <c:numCache>
                <c:formatCode>mmm\-yy</c:formatCode>
                <c:ptCount val="8"/>
                <c:pt idx="0">
                  <c:v>38625.0</c:v>
                </c:pt>
                <c:pt idx="1">
                  <c:v>38656.0</c:v>
                </c:pt>
                <c:pt idx="2">
                  <c:v>38686.0</c:v>
                </c:pt>
                <c:pt idx="3">
                  <c:v>38717.0</c:v>
                </c:pt>
                <c:pt idx="4">
                  <c:v>38748.0</c:v>
                </c:pt>
                <c:pt idx="5">
                  <c:v>38776.0</c:v>
                </c:pt>
                <c:pt idx="6">
                  <c:v>38807.0</c:v>
                </c:pt>
                <c:pt idx="7">
                  <c:v>38837.0</c:v>
                </c:pt>
              </c:numCache>
            </c:numRef>
          </c:cat>
          <c:val>
            <c:numRef>
              <c:f>Sheet1!$B$2:$B$9</c:f>
              <c:numCache>
                <c:formatCode>General</c:formatCode>
                <c:ptCount val="8"/>
                <c:pt idx="0">
                  <c:v>98.0</c:v>
                </c:pt>
                <c:pt idx="1">
                  <c:v>94.0</c:v>
                </c:pt>
                <c:pt idx="2">
                  <c:v>92.0</c:v>
                </c:pt>
                <c:pt idx="3">
                  <c:v>97.0</c:v>
                </c:pt>
                <c:pt idx="4">
                  <c:v>93.0</c:v>
                </c:pt>
                <c:pt idx="5">
                  <c:v>94.0</c:v>
                </c:pt>
                <c:pt idx="6">
                  <c:v>85.0</c:v>
                </c:pt>
                <c:pt idx="7">
                  <c:v>90.0</c:v>
                </c:pt>
              </c:numCache>
            </c:numRef>
          </c:val>
        </c:ser>
        <c:axId val="680146056"/>
        <c:axId val="568024840"/>
      </c:areaChart>
      <c:dateAx>
        <c:axId val="680146056"/>
        <c:scaling>
          <c:orientation val="minMax"/>
        </c:scaling>
        <c:axPos val="b"/>
        <c:numFmt formatCode="mmm\-yy" sourceLinked="1"/>
        <c:tickLblPos val="nextTo"/>
        <c:txPr>
          <a:bodyPr/>
          <a:lstStyle/>
          <a:p>
            <a:pPr>
              <a:defRPr sz="1400"/>
            </a:pPr>
            <a:endParaRPr lang="en-US"/>
          </a:p>
        </c:txPr>
        <c:crossAx val="568024840"/>
        <c:crosses val="autoZero"/>
        <c:auto val="1"/>
        <c:lblOffset val="100"/>
      </c:dateAx>
      <c:valAx>
        <c:axId val="568024840"/>
        <c:scaling>
          <c:orientation val="minMax"/>
          <c:max val="100.0"/>
          <c:min val="80.0"/>
        </c:scaling>
        <c:axPos val="l"/>
        <c:majorGridlines/>
        <c:numFmt formatCode="General" sourceLinked="1"/>
        <c:tickLblPos val="nextTo"/>
        <c:txPr>
          <a:bodyPr/>
          <a:lstStyle/>
          <a:p>
            <a:pPr>
              <a:defRPr sz="1400"/>
            </a:pPr>
            <a:endParaRPr lang="en-US"/>
          </a:p>
        </c:txPr>
        <c:crossAx val="680146056"/>
        <c:crosses val="autoZero"/>
        <c:crossBetween val="midCat"/>
        <c:majorUnit val="10.0"/>
        <c:minorUnit val="5.0"/>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71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71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71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CF8AB0D-409C-5541-9AC5-854E4FFB3A3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395727D-A02F-4442-BFE7-A66D65DC311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07" charset="0"/>
        <a:ea typeface="+mn-ea"/>
        <a:cs typeface="+mn-cs"/>
      </a:defRPr>
    </a:lvl1pPr>
    <a:lvl2pPr marL="457200" algn="l" rtl="0" fontAlgn="base">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Times" pitchFamily="-107" charset="0"/>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Times" pitchFamily="-107" charset="0"/>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Times"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3FF4AF-E450-9C4E-BAFE-C68F89F84D4D}" type="slidenum">
              <a:rPr lang="en-US">
                <a:ea typeface="ＭＳ Ｐゴシック" charset="-128"/>
                <a:cs typeface="ＭＳ Ｐゴシック" charset="-128"/>
              </a:rPr>
              <a:pPr fontAlgn="base">
                <a:spcBef>
                  <a:spcPct val="0"/>
                </a:spcBef>
                <a:spcAft>
                  <a:spcPct val="0"/>
                </a:spcAft>
                <a:defRPr/>
              </a:pPr>
              <a:t>8</a:t>
            </a:fld>
            <a:endParaRPr lang="en-US">
              <a:ea typeface="ＭＳ Ｐゴシック" charset="-128"/>
              <a:cs typeface="ＭＳ Ｐゴシック" charset="-128"/>
            </a:endParaRPr>
          </a:p>
        </p:txBody>
      </p:sp>
      <p:sp>
        <p:nvSpPr>
          <p:cNvPr id="19459" name="Rectangle 2"/>
          <p:cNvSpPr>
            <a:spLocks noGrp="1" noRot="1" noChangeAspect="1" noChangeArrowheads="1" noTextEdit="1"/>
          </p:cNvSpPr>
          <p:nvPr>
            <p:ph type="sldImg"/>
          </p:nvPr>
        </p:nvSpPr>
        <p:spPr bwMode="auto">
          <a:xfrm>
            <a:off x="687388" y="684213"/>
            <a:ext cx="5484812" cy="3429000"/>
          </a:xfrm>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5CC348-D4F2-9449-BC90-62CCFB78DD78}"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222B6F-8D64-C64E-83AC-E537598F0B44}"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Moving on to a different aspect of precipitation… snowfall in transect across CONUS shows clear signature of </a:t>
            </a:r>
            <a:r>
              <a:rPr lang="en-US" dirty="0" err="1" smtClean="0"/>
              <a:t>orography</a:t>
            </a:r>
            <a:r>
              <a:rPr lang="en-US" dirty="0" smtClean="0"/>
              <a:t>.</a:t>
            </a:r>
            <a:r>
              <a:rPr lang="en-US" baseline="0" dirty="0" smtClean="0"/>
              <a:t> Reduced versions of high res models are similar to T159 version, although shifted westward</a:t>
            </a:r>
            <a:endParaRPr lang="en-US" dirty="0"/>
          </a:p>
        </p:txBody>
      </p:sp>
      <p:sp>
        <p:nvSpPr>
          <p:cNvPr id="4" name="Slide Number Placeholder 3"/>
          <p:cNvSpPr>
            <a:spLocks noGrp="1"/>
          </p:cNvSpPr>
          <p:nvPr>
            <p:ph type="sldNum" sz="quarter" idx="10"/>
          </p:nvPr>
        </p:nvSpPr>
        <p:spPr/>
        <p:txBody>
          <a:bodyPr/>
          <a:lstStyle/>
          <a:p>
            <a:fld id="{423C09EE-17F7-F549-B505-97F32A82CF23}" type="slidenum">
              <a:rPr lang="en-US" smtClean="0"/>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Busy slide but</a:t>
            </a:r>
            <a:r>
              <a:rPr lang="en-US" baseline="0" dirty="0" smtClean="0"/>
              <a:t> worth going into. Top row is reduced resolution, </a:t>
            </a:r>
            <a:r>
              <a:rPr lang="en-US" baseline="0" dirty="0" err="1" smtClean="0"/>
              <a:t>ie</a:t>
            </a:r>
            <a:r>
              <a:rPr lang="en-US" baseline="0" dirty="0" smtClean="0"/>
              <a:t> everything at T159. Panels are mean and SD. Histograms show percentage of pixels in each range</a:t>
            </a:r>
            <a:endParaRPr lang="en-US" dirty="0"/>
          </a:p>
        </p:txBody>
      </p:sp>
      <p:sp>
        <p:nvSpPr>
          <p:cNvPr id="4" name="Slide Number Placeholder 3"/>
          <p:cNvSpPr>
            <a:spLocks noGrp="1"/>
          </p:cNvSpPr>
          <p:nvPr>
            <p:ph type="sldNum" sz="quarter" idx="10"/>
          </p:nvPr>
        </p:nvSpPr>
        <p:spPr/>
        <p:txBody>
          <a:bodyPr/>
          <a:lstStyle/>
          <a:p>
            <a:fld id="{423C09EE-17F7-F549-B505-97F32A82CF23}"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20AFABD-6F1C-6C4B-96F8-EF9C2D34B4A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ADEDEEF-7F38-4041-B398-868096BE607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8000"/>
            <a:ext cx="19431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080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8AFAE9E-C34D-D844-A1EA-08F1B93573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445CBA3-E483-0F4A-A8CD-1D2CC1A4DFB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EE1CAFE-92D0-BA48-90AB-CB9DFF26C41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1FC02189-2133-5046-9A48-6BE801BCF5C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13335C64-5301-324D-8AD6-1D4B2501B27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A016CE11-0335-6D40-9278-82148D737DE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45EEF517-672F-E24D-96F8-0A5091D3FE1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47CB1CD-76E7-7E4B-8E55-C6AEE61A31A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213BDC3-508B-D942-AF91-F075D159F9D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51000"/>
            <a:ext cx="7772400" cy="3429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60F93DD-A4B3-8A43-BCCE-AA772FDA9914}" type="slidenum">
              <a:rPr lang="en-US"/>
              <a:pPr/>
              <a:t>‹#›</a:t>
            </a:fld>
            <a:endParaRPr lang="en-US"/>
          </a:p>
        </p:txBody>
      </p:sp>
      <p:sp>
        <p:nvSpPr>
          <p:cNvPr id="1032" name="Text Box 8"/>
          <p:cNvSpPr txBox="1">
            <a:spLocks noChangeArrowheads="1"/>
          </p:cNvSpPr>
          <p:nvPr userDrawn="1"/>
        </p:nvSpPr>
        <p:spPr bwMode="auto">
          <a:xfrm>
            <a:off x="2694384" y="5468779"/>
            <a:ext cx="3755231" cy="246221"/>
          </a:xfrm>
          <a:prstGeom prst="rect">
            <a:avLst/>
          </a:prstGeom>
          <a:noFill/>
          <a:ln w="9525">
            <a:noFill/>
            <a:miter lim="800000"/>
            <a:headEnd/>
            <a:tailEnd/>
          </a:ln>
          <a:effectLst/>
        </p:spPr>
        <p:txBody>
          <a:bodyPr wrap="square">
            <a:prstTxWarp prst="textNoShape">
              <a:avLst/>
            </a:prstTxWarp>
            <a:spAutoFit/>
          </a:bodyPr>
          <a:lstStyle/>
          <a:p>
            <a:r>
              <a:rPr lang="en-US" sz="1000" b="1" dirty="0" smtClean="0">
                <a:latin typeface="Gill Sans" pitchFamily="-107" charset="0"/>
              </a:rPr>
              <a:t>Project Athena Workshop – 7-8 June 2010 - ECMWF</a:t>
            </a:r>
            <a:endParaRPr lang="en-US" sz="1000" b="1" dirty="0">
              <a:latin typeface="Gill Sans" pitchFamily="-107" charset="0"/>
            </a:endParaRPr>
          </a:p>
        </p:txBody>
      </p:sp>
      <p:sp>
        <p:nvSpPr>
          <p:cNvPr id="1033" name="Text Box 9"/>
          <p:cNvSpPr txBox="1">
            <a:spLocks noChangeArrowheads="1"/>
          </p:cNvSpPr>
          <p:nvPr userDrawn="1"/>
        </p:nvSpPr>
        <p:spPr bwMode="auto">
          <a:xfrm>
            <a:off x="6705600" y="5448300"/>
            <a:ext cx="2438400" cy="246221"/>
          </a:xfrm>
          <a:prstGeom prst="rect">
            <a:avLst/>
          </a:prstGeom>
          <a:noFill/>
          <a:ln w="9525">
            <a:noFill/>
            <a:miter lim="800000"/>
            <a:headEnd/>
            <a:tailEnd/>
          </a:ln>
          <a:effectLst/>
        </p:spPr>
        <p:txBody>
          <a:bodyPr>
            <a:prstTxWarp prst="textNoShape">
              <a:avLst/>
            </a:prstTxWarp>
            <a:spAutoFit/>
          </a:bodyPr>
          <a:lstStyle/>
          <a:p>
            <a:pPr algn="r"/>
            <a:r>
              <a:rPr lang="en-US" sz="1000" b="1" dirty="0">
                <a:latin typeface="Gill Sans" pitchFamily="-107" charset="0"/>
              </a:rPr>
              <a:t>Jim Kinter</a:t>
            </a:r>
            <a:r>
              <a:rPr lang="en-US" sz="1000" b="1" dirty="0" smtClean="0">
                <a:latin typeface="Gill Sans" pitchFamily="-107" charset="0"/>
              </a:rPr>
              <a:t> – Project Overview</a:t>
            </a:r>
            <a:endParaRPr lang="en-US" sz="1000" b="1" dirty="0">
              <a:latin typeface="Gill Sans" pitchFamily="-107" charset="0"/>
            </a:endParaRPr>
          </a:p>
        </p:txBody>
      </p:sp>
      <p:sp>
        <p:nvSpPr>
          <p:cNvPr id="1034" name="Line 10"/>
          <p:cNvSpPr>
            <a:spLocks noChangeShapeType="1"/>
          </p:cNvSpPr>
          <p:nvPr userDrawn="1"/>
        </p:nvSpPr>
        <p:spPr bwMode="auto">
          <a:xfrm>
            <a:off x="533400" y="5448300"/>
            <a:ext cx="8610600" cy="0"/>
          </a:xfrm>
          <a:prstGeom prst="line">
            <a:avLst/>
          </a:prstGeom>
          <a:noFill/>
          <a:ln w="9525">
            <a:solidFill>
              <a:srgbClr val="0000FF"/>
            </a:solidFill>
            <a:round/>
            <a:headEnd/>
            <a:tailEnd/>
          </a:ln>
          <a:effectLst/>
        </p:spPr>
        <p:txBody>
          <a:bodyPr wrap="none" anchor="ctr">
            <a:prstTxWarp prst="textNoShape">
              <a:avLst/>
            </a:prstTxWarp>
          </a:bodyPr>
          <a:lstStyle/>
          <a:p>
            <a:endParaRPr lang="en-US"/>
          </a:p>
        </p:txBody>
      </p:sp>
      <p:pic>
        <p:nvPicPr>
          <p:cNvPr id="11" name="Picture 10" descr="2010COLAlogo2.jpg"/>
          <p:cNvPicPr>
            <a:picLocks noChangeAspect="1"/>
          </p:cNvPicPr>
          <p:nvPr userDrawn="1"/>
        </p:nvPicPr>
        <p:blipFill>
          <a:blip r:embed="rId13"/>
          <a:stretch>
            <a:fillRect/>
          </a:stretch>
        </p:blipFill>
        <p:spPr>
          <a:xfrm>
            <a:off x="2" y="5310716"/>
            <a:ext cx="1219199" cy="4042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b="1">
          <a:solidFill>
            <a:srgbClr val="0B5179"/>
          </a:solidFill>
          <a:latin typeface="+mj-lt"/>
          <a:ea typeface="+mj-ea"/>
          <a:cs typeface="+mj-cs"/>
        </a:defRPr>
      </a:lvl1pPr>
      <a:lvl2pPr algn="ctr" rtl="0" fontAlgn="base">
        <a:spcBef>
          <a:spcPct val="0"/>
        </a:spcBef>
        <a:spcAft>
          <a:spcPct val="0"/>
        </a:spcAft>
        <a:defRPr sz="4400" b="1">
          <a:solidFill>
            <a:srgbClr val="0000FF"/>
          </a:solidFill>
          <a:latin typeface="Gill Sans" pitchFamily="-107" charset="0"/>
        </a:defRPr>
      </a:lvl2pPr>
      <a:lvl3pPr algn="ctr" rtl="0" fontAlgn="base">
        <a:spcBef>
          <a:spcPct val="0"/>
        </a:spcBef>
        <a:spcAft>
          <a:spcPct val="0"/>
        </a:spcAft>
        <a:defRPr sz="4400" b="1">
          <a:solidFill>
            <a:srgbClr val="0000FF"/>
          </a:solidFill>
          <a:latin typeface="Gill Sans" pitchFamily="-107" charset="0"/>
        </a:defRPr>
      </a:lvl3pPr>
      <a:lvl4pPr algn="ctr" rtl="0" fontAlgn="base">
        <a:spcBef>
          <a:spcPct val="0"/>
        </a:spcBef>
        <a:spcAft>
          <a:spcPct val="0"/>
        </a:spcAft>
        <a:defRPr sz="4400" b="1">
          <a:solidFill>
            <a:srgbClr val="0000FF"/>
          </a:solidFill>
          <a:latin typeface="Gill Sans" pitchFamily="-107" charset="0"/>
        </a:defRPr>
      </a:lvl4pPr>
      <a:lvl5pPr algn="ctr" rtl="0" fontAlgn="base">
        <a:spcBef>
          <a:spcPct val="0"/>
        </a:spcBef>
        <a:spcAft>
          <a:spcPct val="0"/>
        </a:spcAft>
        <a:defRPr sz="4400" b="1">
          <a:solidFill>
            <a:srgbClr val="0000FF"/>
          </a:solidFill>
          <a:latin typeface="Gill Sans" pitchFamily="-107" charset="0"/>
        </a:defRPr>
      </a:lvl5pPr>
      <a:lvl6pPr marL="457200" algn="ctr" rtl="0" fontAlgn="base">
        <a:spcBef>
          <a:spcPct val="0"/>
        </a:spcBef>
        <a:spcAft>
          <a:spcPct val="0"/>
        </a:spcAft>
        <a:defRPr sz="4400" b="1">
          <a:solidFill>
            <a:srgbClr val="0000FF"/>
          </a:solidFill>
          <a:latin typeface="Gill Sans" pitchFamily="-107" charset="0"/>
        </a:defRPr>
      </a:lvl6pPr>
      <a:lvl7pPr marL="914400" algn="ctr" rtl="0" fontAlgn="base">
        <a:spcBef>
          <a:spcPct val="0"/>
        </a:spcBef>
        <a:spcAft>
          <a:spcPct val="0"/>
        </a:spcAft>
        <a:defRPr sz="4400" b="1">
          <a:solidFill>
            <a:srgbClr val="0000FF"/>
          </a:solidFill>
          <a:latin typeface="Gill Sans" pitchFamily="-107" charset="0"/>
        </a:defRPr>
      </a:lvl7pPr>
      <a:lvl8pPr marL="1371600" algn="ctr" rtl="0" fontAlgn="base">
        <a:spcBef>
          <a:spcPct val="0"/>
        </a:spcBef>
        <a:spcAft>
          <a:spcPct val="0"/>
        </a:spcAft>
        <a:defRPr sz="4400" b="1">
          <a:solidFill>
            <a:srgbClr val="0000FF"/>
          </a:solidFill>
          <a:latin typeface="Gill Sans" pitchFamily="-107" charset="0"/>
        </a:defRPr>
      </a:lvl8pPr>
      <a:lvl9pPr marL="1828800" algn="ctr" rtl="0" fontAlgn="base">
        <a:spcBef>
          <a:spcPct val="0"/>
        </a:spcBef>
        <a:spcAft>
          <a:spcPct val="0"/>
        </a:spcAft>
        <a:defRPr sz="4400" b="1">
          <a:solidFill>
            <a:srgbClr val="0000FF"/>
          </a:solidFill>
          <a:latin typeface="Gill Sans" pitchFamily="-107"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07"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07"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07" charset="-128"/>
        </a:defRPr>
      </a:lvl4pPr>
      <a:lvl5pPr marL="2057400" indent="-228600" algn="l" rtl="0" fontAlgn="base">
        <a:spcBef>
          <a:spcPct val="20000"/>
        </a:spcBef>
        <a:spcAft>
          <a:spcPct val="0"/>
        </a:spcAft>
        <a:buFont typeface="Symbol" pitchFamily="-107" charset="2"/>
        <a:buChar char="Å"/>
        <a:defRPr sz="2000">
          <a:solidFill>
            <a:schemeClr val="tx1"/>
          </a:solidFill>
          <a:latin typeface="+mn-lt"/>
          <a:ea typeface="ＭＳ Ｐゴシック" pitchFamily="-107" charset="-128"/>
        </a:defRPr>
      </a:lvl5pPr>
      <a:lvl6pPr marL="2514600" indent="-228600" algn="l" rtl="0" fontAlgn="base">
        <a:spcBef>
          <a:spcPct val="20000"/>
        </a:spcBef>
        <a:spcAft>
          <a:spcPct val="0"/>
        </a:spcAft>
        <a:buFont typeface="Symbol" pitchFamily="-107" charset="2"/>
        <a:buChar char="Å"/>
        <a:defRPr sz="2000">
          <a:solidFill>
            <a:schemeClr val="tx1"/>
          </a:solidFill>
          <a:latin typeface="+mn-lt"/>
          <a:ea typeface="ＭＳ Ｐゴシック" pitchFamily="-107" charset="-128"/>
        </a:defRPr>
      </a:lvl6pPr>
      <a:lvl7pPr marL="2971800" indent="-228600" algn="l" rtl="0" fontAlgn="base">
        <a:spcBef>
          <a:spcPct val="20000"/>
        </a:spcBef>
        <a:spcAft>
          <a:spcPct val="0"/>
        </a:spcAft>
        <a:buFont typeface="Symbol" pitchFamily="-107" charset="2"/>
        <a:buChar char="Å"/>
        <a:defRPr sz="2000">
          <a:solidFill>
            <a:schemeClr val="tx1"/>
          </a:solidFill>
          <a:latin typeface="+mn-lt"/>
          <a:ea typeface="ＭＳ Ｐゴシック" pitchFamily="-107" charset="-128"/>
        </a:defRPr>
      </a:lvl7pPr>
      <a:lvl8pPr marL="3429000" indent="-228600" algn="l" rtl="0" fontAlgn="base">
        <a:spcBef>
          <a:spcPct val="20000"/>
        </a:spcBef>
        <a:spcAft>
          <a:spcPct val="0"/>
        </a:spcAft>
        <a:buFont typeface="Symbol" pitchFamily="-107" charset="2"/>
        <a:buChar char="Å"/>
        <a:defRPr sz="2000">
          <a:solidFill>
            <a:schemeClr val="tx1"/>
          </a:solidFill>
          <a:latin typeface="+mn-lt"/>
          <a:ea typeface="ＭＳ Ｐゴシック" pitchFamily="-107" charset="-128"/>
        </a:defRPr>
      </a:lvl8pPr>
      <a:lvl9pPr marL="3886200" indent="-228600" algn="l" rtl="0" fontAlgn="base">
        <a:spcBef>
          <a:spcPct val="20000"/>
        </a:spcBef>
        <a:spcAft>
          <a:spcPct val="0"/>
        </a:spcAft>
        <a:buFont typeface="Symbol" pitchFamily="-107" charset="2"/>
        <a:buChar char="Å"/>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3"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3"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2.tiff"/><Relationship Id="rId3" Type="http://schemas.openxmlformats.org/officeDocument/2006/relationships/image" Target="../media/image11.pd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Microsoft_Equation1.bin"/><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5.pdf"/></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3"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6.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 Id="rId6"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1" name="Rectangle 3"/>
          <p:cNvSpPr>
            <a:spLocks noGrp="1" noChangeArrowheads="1"/>
          </p:cNvSpPr>
          <p:nvPr>
            <p:ph type="subTitle" idx="1"/>
          </p:nvPr>
        </p:nvSpPr>
        <p:spPr>
          <a:xfrm>
            <a:off x="2743200" y="3695700"/>
            <a:ext cx="6400800" cy="1752600"/>
          </a:xfrm>
        </p:spPr>
        <p:txBody>
          <a:bodyPr/>
          <a:lstStyle/>
          <a:p>
            <a:pPr algn="r"/>
            <a:r>
              <a:rPr lang="en-US" b="1" dirty="0" smtClean="0">
                <a:solidFill>
                  <a:srgbClr val="FF0000"/>
                </a:solidFill>
              </a:rPr>
              <a:t>Team Workshop</a:t>
            </a:r>
            <a:endParaRPr lang="en-US" b="1" dirty="0" smtClean="0"/>
          </a:p>
          <a:p>
            <a:pPr algn="r"/>
            <a:r>
              <a:rPr lang="en-US" sz="2400" dirty="0" smtClean="0"/>
              <a:t>7-8 June 2010</a:t>
            </a:r>
          </a:p>
          <a:p>
            <a:pPr algn="r"/>
            <a:r>
              <a:rPr lang="en-US" sz="2400" dirty="0" smtClean="0"/>
              <a:t>ECMWF – Reading, UK</a:t>
            </a:r>
            <a:endParaRPr lang="en-US" sz="2400" dirty="0"/>
          </a:p>
        </p:txBody>
      </p:sp>
      <p:pic>
        <p:nvPicPr>
          <p:cNvPr id="5" name="Picture 9"/>
          <p:cNvPicPr>
            <a:picLocks noChangeAspect="1"/>
          </p:cNvPicPr>
          <p:nvPr/>
        </p:nvPicPr>
        <p:blipFill>
          <a:blip r:embed="rId2">
            <a:alphaModFix amt="75000"/>
            <a:grayscl/>
          </a:blip>
          <a:srcRect l="18871" r="11937" b="16510"/>
          <a:stretch>
            <a:fillRect/>
          </a:stretch>
        </p:blipFill>
        <p:spPr bwMode="auto">
          <a:xfrm>
            <a:off x="0" y="-1"/>
            <a:ext cx="4114800" cy="5377295"/>
          </a:xfrm>
          <a:prstGeom prst="rect">
            <a:avLst/>
          </a:prstGeom>
          <a:noFill/>
          <a:ln>
            <a:noFill/>
          </a:ln>
          <a:effectLst>
            <a:softEdge rad="469900"/>
          </a:effectLst>
        </p:spPr>
      </p:pic>
      <p:sp>
        <p:nvSpPr>
          <p:cNvPr id="73730" name="Rectangle 2"/>
          <p:cNvSpPr>
            <a:spLocks noGrp="1" noChangeArrowheads="1"/>
          </p:cNvSpPr>
          <p:nvPr>
            <p:ph type="ctrTitle"/>
          </p:nvPr>
        </p:nvSpPr>
        <p:spPr>
          <a:xfrm>
            <a:off x="2362200" y="1879600"/>
            <a:ext cx="6781800" cy="1435100"/>
          </a:xfrm>
        </p:spPr>
        <p:txBody>
          <a:bodyPr/>
          <a:lstStyle/>
          <a:p>
            <a:pPr algn="r"/>
            <a:r>
              <a:rPr lang="en-US" sz="4800" dirty="0">
                <a:solidFill>
                  <a:srgbClr val="0D5279"/>
                </a:solidFill>
              </a:rPr>
              <a:t> </a:t>
            </a:r>
            <a:r>
              <a:rPr lang="en-US" sz="4800" dirty="0" smtClean="0">
                <a:solidFill>
                  <a:srgbClr val="0D5279"/>
                </a:solidFill>
              </a:rPr>
              <a:t> Project Athena: Overview</a:t>
            </a:r>
            <a:endParaRPr lang="en-US" sz="4000" b="0" dirty="0">
              <a:solidFill>
                <a:srgbClr val="0D5279"/>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1752600" y="190500"/>
            <a:ext cx="7391400" cy="952500"/>
          </a:xfrm>
        </p:spPr>
        <p:txBody>
          <a:bodyPr/>
          <a:lstStyle/>
          <a:p>
            <a:r>
              <a:rPr lang="en-US" sz="3600" dirty="0" smtClean="0">
                <a:latin typeface="+mn-lt"/>
                <a:ea typeface="Times New Roman" pitchFamily="-107" charset="0"/>
                <a:cs typeface="Times New Roman" pitchFamily="-107" charset="0"/>
              </a:rPr>
              <a:t>NICS Support for COLA Team</a:t>
            </a:r>
          </a:p>
        </p:txBody>
      </p:sp>
      <p:sp>
        <p:nvSpPr>
          <p:cNvPr id="3" name="Content Placeholder 2"/>
          <p:cNvSpPr>
            <a:spLocks noGrp="1"/>
          </p:cNvSpPr>
          <p:nvPr>
            <p:ph idx="1"/>
          </p:nvPr>
        </p:nvSpPr>
        <p:spPr>
          <a:xfrm>
            <a:off x="1981200" y="1866900"/>
            <a:ext cx="7162800" cy="3545946"/>
          </a:xfrm>
        </p:spPr>
        <p:txBody>
          <a:bodyPr/>
          <a:lstStyle/>
          <a:p>
            <a:pPr>
              <a:defRPr/>
            </a:pPr>
            <a:r>
              <a:rPr lang="en-US" sz="1800" dirty="0" smtClean="0"/>
              <a:t>The Athena project by COLA received an extraordinarily high-level of direct support.</a:t>
            </a:r>
          </a:p>
          <a:p>
            <a:pPr lvl="1">
              <a:defRPr/>
            </a:pPr>
            <a:r>
              <a:rPr lang="en-US" sz="1800" dirty="0" smtClean="0"/>
              <a:t>Contract with Cray provided hardware support during business hours.</a:t>
            </a:r>
          </a:p>
          <a:p>
            <a:pPr lvl="1">
              <a:defRPr/>
            </a:pPr>
            <a:r>
              <a:rPr lang="en-US" sz="1800" dirty="0" smtClean="0"/>
              <a:t>NICS systems staff (Matt and Rick) and computational science staff (</a:t>
            </a:r>
            <a:r>
              <a:rPr lang="en-US" sz="1800" dirty="0" err="1" smtClean="0"/>
              <a:t>Kwai</a:t>
            </a:r>
            <a:r>
              <a:rPr lang="en-US" sz="1800" dirty="0" smtClean="0"/>
              <a:t>, Christian, Dwayne) attentive almost 24/7.</a:t>
            </a:r>
          </a:p>
          <a:p>
            <a:pPr lvl="1">
              <a:defRPr/>
            </a:pPr>
            <a:r>
              <a:rPr lang="en-US" sz="1800" dirty="0" smtClean="0"/>
              <a:t>NICS management and staff were committed to making this project a success.</a:t>
            </a:r>
          </a:p>
          <a:p>
            <a:pPr lvl="1">
              <a:defRPr/>
            </a:pPr>
            <a:r>
              <a:rPr lang="en-US" sz="1800" dirty="0" smtClean="0">
                <a:ea typeface="Times New Roman" charset="0"/>
                <a:cs typeface="Times New Roman" charset="0"/>
              </a:rPr>
              <a:t>COLA was our partner not our customer.</a:t>
            </a:r>
          </a:p>
          <a:p>
            <a:pPr>
              <a:defRPr/>
            </a:pPr>
            <a:r>
              <a:rPr lang="en-US" sz="1800" dirty="0" smtClean="0"/>
              <a:t>Direct support was smoother because the COLA team was so well prepared for the challenges.</a:t>
            </a:r>
          </a:p>
          <a:p>
            <a:pPr>
              <a:buNone/>
              <a:defRPr/>
            </a:pPr>
            <a:endParaRPr lang="en-US" sz="1800" dirty="0" smtClean="0"/>
          </a:p>
        </p:txBody>
      </p:sp>
      <p:pic>
        <p:nvPicPr>
          <p:cNvPr id="6" name="Picture 9"/>
          <p:cNvPicPr>
            <a:picLocks noChangeAspect="1"/>
          </p:cNvPicPr>
          <p:nvPr/>
        </p:nvPicPr>
        <p:blipFill>
          <a:blip r:embed="rId2">
            <a:alphaModFix amt="75000"/>
            <a:grayscl/>
          </a:blip>
          <a:srcRect l="18871" r="11937" b="16510"/>
          <a:stretch>
            <a:fillRect/>
          </a:stretch>
        </p:blipFill>
        <p:spPr bwMode="auto">
          <a:xfrm>
            <a:off x="0" y="-1"/>
            <a:ext cx="2209800" cy="2887807"/>
          </a:xfrm>
          <a:prstGeom prst="rect">
            <a:avLst/>
          </a:prstGeom>
          <a:noFill/>
          <a:ln>
            <a:noFill/>
          </a:ln>
          <a:effectLst>
            <a:softEdge rad="469900"/>
          </a:effectLst>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a:xfrm>
            <a:off x="2362200" y="342900"/>
            <a:ext cx="6781800" cy="952500"/>
          </a:xfrm>
        </p:spPr>
        <p:txBody>
          <a:bodyPr/>
          <a:lstStyle/>
          <a:p>
            <a:r>
              <a:rPr lang="en-US" dirty="0" smtClean="0">
                <a:latin typeface="+mn-lt"/>
                <a:ea typeface="Times New Roman" pitchFamily="-107" charset="0"/>
                <a:cs typeface="Times New Roman" pitchFamily="-107" charset="0"/>
              </a:rPr>
              <a:t>Precision NICS Athena Support Team</a:t>
            </a:r>
          </a:p>
        </p:txBody>
      </p:sp>
      <p:pic>
        <p:nvPicPr>
          <p:cNvPr id="5" name="Picture 9"/>
          <p:cNvPicPr>
            <a:picLocks noChangeAspect="1"/>
          </p:cNvPicPr>
          <p:nvPr/>
        </p:nvPicPr>
        <p:blipFill>
          <a:blip r:embed="rId2">
            <a:alphaModFix amt="75000"/>
            <a:grayscl/>
          </a:blip>
          <a:srcRect l="18871" r="11937" b="16510"/>
          <a:stretch>
            <a:fillRect/>
          </a:stretch>
        </p:blipFill>
        <p:spPr bwMode="auto">
          <a:xfrm>
            <a:off x="0" y="-1"/>
            <a:ext cx="2209800" cy="2887807"/>
          </a:xfrm>
          <a:prstGeom prst="rect">
            <a:avLst/>
          </a:prstGeom>
          <a:noFill/>
          <a:ln>
            <a:noFill/>
          </a:ln>
          <a:effectLst>
            <a:softEdge rad="469900"/>
          </a:effectLst>
        </p:spPr>
      </p:pic>
      <p:pic>
        <p:nvPicPr>
          <p:cNvPr id="7" name="Picture 3" descr="athena-nics-support-may10-10.jpg"/>
          <p:cNvPicPr>
            <a:picLocks noChangeAspect="1"/>
          </p:cNvPicPr>
          <p:nvPr/>
        </p:nvPicPr>
        <p:blipFill>
          <a:blip r:embed="rId3"/>
          <a:srcRect t="14046"/>
          <a:stretch>
            <a:fillRect/>
          </a:stretch>
        </p:blipFill>
        <p:spPr bwMode="auto">
          <a:xfrm>
            <a:off x="3886200" y="1562100"/>
            <a:ext cx="3635375" cy="382532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1371600" y="0"/>
            <a:ext cx="7772400" cy="952500"/>
          </a:xfrm>
        </p:spPr>
        <p:txBody>
          <a:bodyPr/>
          <a:lstStyle/>
          <a:p>
            <a:r>
              <a:rPr lang="en-US" sz="4000" dirty="0" smtClean="0">
                <a:latin typeface="+mn-lt"/>
                <a:ea typeface="Times New Roman" pitchFamily="-107" charset="0"/>
                <a:cs typeface="Times New Roman" pitchFamily="-107" charset="0"/>
              </a:rPr>
              <a:t>Production Computing</a:t>
            </a:r>
          </a:p>
        </p:txBody>
      </p:sp>
      <p:sp>
        <p:nvSpPr>
          <p:cNvPr id="3" name="Content Placeholder 2"/>
          <p:cNvSpPr>
            <a:spLocks noGrp="1"/>
          </p:cNvSpPr>
          <p:nvPr>
            <p:ph idx="1"/>
          </p:nvPr>
        </p:nvSpPr>
        <p:spPr>
          <a:xfrm>
            <a:off x="1905000" y="1028700"/>
            <a:ext cx="7010400" cy="4384146"/>
          </a:xfrm>
        </p:spPr>
        <p:txBody>
          <a:bodyPr/>
          <a:lstStyle/>
          <a:p>
            <a:pPr>
              <a:defRPr/>
            </a:pPr>
            <a:r>
              <a:rPr lang="en-US" sz="2000" dirty="0" smtClean="0"/>
              <a:t>Supporting a single project on Athena provided some flexibility not otherwise available.  NICS could change priorities and queuing parameters to be more effective.</a:t>
            </a:r>
          </a:p>
          <a:p>
            <a:pPr>
              <a:defRPr/>
            </a:pPr>
            <a:r>
              <a:rPr lang="en-US" sz="2000" i="1" dirty="0" smtClean="0"/>
              <a:t>Supercomputer Tetris Problem:</a:t>
            </a:r>
            <a:r>
              <a:rPr lang="en-US" sz="2000" dirty="0" smtClean="0"/>
              <a:t> keeping the scheduler busy running 2 codes and using extra nodes for post-processing.</a:t>
            </a:r>
          </a:p>
          <a:p>
            <a:pPr>
              <a:defRPr/>
            </a:pPr>
            <a:r>
              <a:rPr lang="en-US" sz="2000" dirty="0" smtClean="0"/>
              <a:t>COLA and ECMWF staff used ~70M hours over 6 months on </a:t>
            </a:r>
            <a:br>
              <a:rPr lang="en-US" sz="2000" dirty="0" smtClean="0"/>
            </a:br>
            <a:r>
              <a:rPr lang="en-US" sz="2000" dirty="0" smtClean="0"/>
              <a:t>Athena – out of a total of ~79M hours over the period.</a:t>
            </a:r>
          </a:p>
          <a:p>
            <a:pPr>
              <a:defRPr/>
            </a:pPr>
            <a:r>
              <a:rPr lang="en-US" sz="2000" dirty="0" smtClean="0"/>
              <a:t>Athena has been </a:t>
            </a:r>
          </a:p>
          <a:p>
            <a:pPr>
              <a:buNone/>
              <a:defRPr/>
            </a:pPr>
            <a:r>
              <a:rPr lang="en-US" sz="2000" dirty="0" smtClean="0"/>
              <a:t>	very reliable.</a:t>
            </a:r>
          </a:p>
          <a:p>
            <a:pPr>
              <a:defRPr/>
            </a:pPr>
            <a:endParaRPr lang="en-US" sz="2000" dirty="0" smtClean="0"/>
          </a:p>
          <a:p>
            <a:pPr>
              <a:defRPr/>
            </a:pPr>
            <a:endParaRPr lang="en-US" sz="2000" dirty="0" smtClean="0"/>
          </a:p>
        </p:txBody>
      </p:sp>
      <p:graphicFrame>
        <p:nvGraphicFramePr>
          <p:cNvPr id="8" name="C 1"/>
          <p:cNvGraphicFramePr/>
          <p:nvPr/>
        </p:nvGraphicFramePr>
        <p:xfrm>
          <a:off x="5016500" y="3390900"/>
          <a:ext cx="4127500" cy="206375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9"/>
          <p:cNvPicPr>
            <a:picLocks noChangeAspect="1"/>
          </p:cNvPicPr>
          <p:nvPr/>
        </p:nvPicPr>
        <p:blipFill>
          <a:blip r:embed="rId3">
            <a:alphaModFix amt="75000"/>
            <a:grayscl/>
          </a:blip>
          <a:srcRect l="18871" r="11937" b="16510"/>
          <a:stretch>
            <a:fillRect/>
          </a:stretch>
        </p:blipFill>
        <p:spPr bwMode="auto">
          <a:xfrm>
            <a:off x="0" y="-1"/>
            <a:ext cx="2209800" cy="2887807"/>
          </a:xfrm>
          <a:prstGeom prst="rect">
            <a:avLst/>
          </a:prstGeom>
          <a:noFill/>
          <a:ln>
            <a:noFill/>
          </a:ln>
          <a:effectLst>
            <a:softEdge rad="469900"/>
          </a:effectLst>
        </p:spPr>
      </p:pic>
      <p:cxnSp>
        <p:nvCxnSpPr>
          <p:cNvPr id="9" name="Straight Connector 8"/>
          <p:cNvCxnSpPr/>
          <p:nvPr/>
        </p:nvCxnSpPr>
        <p:spPr bwMode="auto">
          <a:xfrm rot="5400000" flipH="1" flipV="1">
            <a:off x="7581106" y="4267200"/>
            <a:ext cx="686594" cy="79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rot="5400000" flipH="1" flipV="1">
            <a:off x="5219700" y="4267200"/>
            <a:ext cx="686594" cy="794"/>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1752600" y="190500"/>
            <a:ext cx="7391400" cy="952500"/>
          </a:xfrm>
        </p:spPr>
        <p:txBody>
          <a:bodyPr/>
          <a:lstStyle/>
          <a:p>
            <a:r>
              <a:rPr lang="en-US" sz="3600" dirty="0" smtClean="0">
                <a:latin typeface="+mn-lt"/>
                <a:ea typeface="Times New Roman" pitchFamily="-107" charset="0"/>
                <a:cs typeface="Times New Roman" pitchFamily="-107" charset="0"/>
              </a:rPr>
              <a:t>NICS Lessons Learned</a:t>
            </a:r>
          </a:p>
        </p:txBody>
      </p:sp>
      <p:sp>
        <p:nvSpPr>
          <p:cNvPr id="3" name="Content Placeholder 2"/>
          <p:cNvSpPr>
            <a:spLocks noGrp="1"/>
          </p:cNvSpPr>
          <p:nvPr>
            <p:ph idx="1"/>
          </p:nvPr>
        </p:nvSpPr>
        <p:spPr>
          <a:xfrm>
            <a:off x="1981200" y="1028700"/>
            <a:ext cx="7162800" cy="4384146"/>
          </a:xfrm>
        </p:spPr>
        <p:txBody>
          <a:bodyPr/>
          <a:lstStyle/>
          <a:p>
            <a:pPr>
              <a:buFont typeface="Arial"/>
              <a:buChar char="•"/>
            </a:pPr>
            <a:r>
              <a:rPr lang="en-US" sz="1600" dirty="0" smtClean="0">
                <a:ea typeface="Times New Roman" pitchFamily="-107" charset="0"/>
                <a:cs typeface="Times New Roman" pitchFamily="-107" charset="0"/>
              </a:rPr>
              <a:t>Dedicated usage of a relatively big supercomputer greatly enhances productivity</a:t>
            </a:r>
          </a:p>
          <a:p>
            <a:pPr>
              <a:buFont typeface="Arial"/>
              <a:buChar char="•"/>
            </a:pPr>
            <a:r>
              <a:rPr lang="en-US" sz="1600" dirty="0" smtClean="0">
                <a:ea typeface="Times New Roman" pitchFamily="-107" charset="0"/>
                <a:cs typeface="Times New Roman" pitchFamily="-107" charset="0"/>
              </a:rPr>
              <a:t>Dealing with only a few users and their requirements allows  for more efficient utilization</a:t>
            </a:r>
          </a:p>
          <a:p>
            <a:pPr>
              <a:buFont typeface="Arial"/>
              <a:buChar char="•"/>
              <a:defRPr/>
            </a:pPr>
            <a:r>
              <a:rPr lang="en-US" sz="1600" i="1" dirty="0" smtClean="0"/>
              <a:t>Challenge</a:t>
            </a:r>
            <a:r>
              <a:rPr lang="en-US" sz="1600" dirty="0" smtClean="0"/>
              <a:t>: Dedicated simulation projects like Project  Athena can generate enormous amounts of data to be archived, analyzed and moved around.  NICS (and TeraGrid) do not currently have enough storage capacity. </a:t>
            </a:r>
            <a:r>
              <a:rPr lang="en-US" sz="1600" b="1" dirty="0" smtClean="0">
                <a:ea typeface="Times New Roman" pitchFamily="-107" charset="0"/>
                <a:cs typeface="Times New Roman" pitchFamily="-107" charset="0"/>
              </a:rPr>
              <a:t>Data management is a big challenge and should be studied carefully</a:t>
            </a:r>
            <a:r>
              <a:rPr lang="en-US" sz="1600" dirty="0" smtClean="0">
                <a:ea typeface="Times New Roman" pitchFamily="-107" charset="0"/>
                <a:cs typeface="Times New Roman" pitchFamily="-107" charset="0"/>
              </a:rPr>
              <a:t>.</a:t>
            </a:r>
            <a:endParaRPr lang="en-US" sz="1600" dirty="0" smtClean="0"/>
          </a:p>
          <a:p>
            <a:pPr>
              <a:buFont typeface="Arial"/>
              <a:buChar char="•"/>
              <a:defRPr/>
            </a:pPr>
            <a:r>
              <a:rPr lang="en-US" sz="1600" dirty="0" smtClean="0">
                <a:ea typeface="Times New Roman" pitchFamily="-107" charset="0"/>
                <a:cs typeface="Times New Roman" pitchFamily="-107" charset="0"/>
              </a:rPr>
              <a:t>Preparation time: 2 or 3 weeks at least are needed before the beginning of dedicated runs to test and optimize the codes and to plan strategies for optimal use of the system. Communication throughout the project is essential:  (weekly </a:t>
            </a:r>
            <a:r>
              <a:rPr lang="en-US" sz="1600" dirty="0" err="1" smtClean="0">
                <a:ea typeface="Times New Roman" pitchFamily="-107" charset="0"/>
                <a:cs typeface="Times New Roman" pitchFamily="-107" charset="0"/>
              </a:rPr>
              <a:t>telecons</a:t>
            </a:r>
            <a:r>
              <a:rPr lang="en-US" sz="1600" dirty="0" smtClean="0">
                <a:ea typeface="Times New Roman" pitchFamily="-107" charset="0"/>
                <a:cs typeface="Times New Roman" pitchFamily="-107" charset="0"/>
              </a:rPr>
              <a:t>, email lists, personal calls, …)</a:t>
            </a:r>
          </a:p>
          <a:p>
            <a:pPr>
              <a:buFont typeface="Arial"/>
              <a:buChar char="•"/>
              <a:defRPr/>
            </a:pPr>
            <a:r>
              <a:rPr lang="en-US" sz="1600" dirty="0" smtClean="0"/>
              <a:t>Project Athena was a valuable experience, demonstrating the value of developing good teamwork practices - COLA was our partner not our customer.  </a:t>
            </a:r>
          </a:p>
          <a:p>
            <a:pPr>
              <a:buFont typeface="Arial"/>
              <a:buChar char="•"/>
              <a:defRPr/>
            </a:pPr>
            <a:r>
              <a:rPr lang="en-US" sz="1600" dirty="0" smtClean="0"/>
              <a:t>NICS has </a:t>
            </a:r>
            <a:r>
              <a:rPr lang="en-US" sz="1600" dirty="0" smtClean="0">
                <a:ea typeface="Times New Roman" pitchFamily="-107" charset="0"/>
                <a:cs typeface="Times New Roman" pitchFamily="-107" charset="0"/>
              </a:rPr>
              <a:t>submitted a proposal to NSF for continued funding to support computing on Athena.</a:t>
            </a:r>
            <a:endParaRPr lang="en-US" sz="1600" dirty="0" smtClean="0"/>
          </a:p>
          <a:p>
            <a:pPr>
              <a:buNone/>
              <a:defRPr/>
            </a:pPr>
            <a:endParaRPr lang="en-US" sz="1600" dirty="0" smtClean="0"/>
          </a:p>
        </p:txBody>
      </p:sp>
      <p:pic>
        <p:nvPicPr>
          <p:cNvPr id="6" name="Picture 9"/>
          <p:cNvPicPr>
            <a:picLocks noChangeAspect="1"/>
          </p:cNvPicPr>
          <p:nvPr/>
        </p:nvPicPr>
        <p:blipFill>
          <a:blip r:embed="rId2">
            <a:alphaModFix amt="75000"/>
            <a:grayscl/>
          </a:blip>
          <a:srcRect l="18871" r="11937" b="16510"/>
          <a:stretch>
            <a:fillRect/>
          </a:stretch>
        </p:blipFill>
        <p:spPr bwMode="auto">
          <a:xfrm>
            <a:off x="0" y="-1"/>
            <a:ext cx="2209800" cy="2887807"/>
          </a:xfrm>
          <a:prstGeom prst="rect">
            <a:avLst/>
          </a:prstGeom>
          <a:noFill/>
          <a:ln>
            <a:noFill/>
          </a:ln>
          <a:effectLst>
            <a:softEdge rad="469900"/>
          </a:effectLst>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1"/>
          <p:cNvSpPr txBox="1">
            <a:spLocks/>
          </p:cNvSpPr>
          <p:nvPr/>
        </p:nvSpPr>
        <p:spPr bwMode="auto">
          <a:xfrm>
            <a:off x="1905000" y="495300"/>
            <a:ext cx="7086600" cy="952500"/>
          </a:xfrm>
          <a:prstGeom prst="rect">
            <a:avLst/>
          </a:prstGeom>
          <a:noFill/>
          <a:ln w="9525">
            <a:noFill/>
            <a:miter lim="800000"/>
            <a:headEnd/>
            <a:tailEnd/>
          </a:ln>
        </p:spPr>
        <p:txBody>
          <a:bodyPr anchor="ctr">
            <a:prstTxWarp prst="textNoShape">
              <a:avLst/>
            </a:prstTxWarp>
          </a:bodyPr>
          <a:lstStyle/>
          <a:p>
            <a:pPr algn="ctr">
              <a:defRPr/>
            </a:pPr>
            <a:r>
              <a:rPr lang="en-US" sz="4400" b="1" kern="0" dirty="0">
                <a:solidFill>
                  <a:srgbClr val="0D5279"/>
                </a:solidFill>
                <a:latin typeface="+mj-lt"/>
              </a:rPr>
              <a:t>Athena Experiments</a:t>
            </a:r>
          </a:p>
        </p:txBody>
      </p:sp>
      <p:pic>
        <p:nvPicPr>
          <p:cNvPr id="5" name="Picture 9"/>
          <p:cNvPicPr>
            <a:picLocks noChangeAspect="1"/>
          </p:cNvPicPr>
          <p:nvPr/>
        </p:nvPicPr>
        <p:blipFill>
          <a:blip r:embed="rId2">
            <a:alphaModFix amt="75000"/>
            <a:grayscl/>
          </a:blip>
          <a:srcRect l="18871" r="11937" b="16510"/>
          <a:stretch>
            <a:fillRect/>
          </a:stretch>
        </p:blipFill>
        <p:spPr bwMode="auto">
          <a:xfrm>
            <a:off x="0" y="-1"/>
            <a:ext cx="2209800" cy="2887807"/>
          </a:xfrm>
          <a:prstGeom prst="rect">
            <a:avLst/>
          </a:prstGeom>
          <a:noFill/>
          <a:ln>
            <a:noFill/>
          </a:ln>
          <a:effectLst>
            <a:softEdge rad="469900"/>
          </a:effectLst>
        </p:spPr>
      </p:pic>
      <p:sp>
        <p:nvSpPr>
          <p:cNvPr id="6" name="TextBox 5"/>
          <p:cNvSpPr txBox="1"/>
          <p:nvPr/>
        </p:nvSpPr>
        <p:spPr>
          <a:xfrm>
            <a:off x="6280601" y="4914900"/>
            <a:ext cx="2710999" cy="369332"/>
          </a:xfrm>
          <a:prstGeom prst="rect">
            <a:avLst/>
          </a:prstGeom>
          <a:noFill/>
        </p:spPr>
        <p:txBody>
          <a:bodyPr wrap="none" rtlCol="0">
            <a:spAutoFit/>
          </a:bodyPr>
          <a:lstStyle/>
          <a:p>
            <a:r>
              <a:rPr lang="en-US" sz="1800" dirty="0" smtClean="0">
                <a:solidFill>
                  <a:srgbClr val="FF0000"/>
                </a:solidFill>
                <a:latin typeface="+mn-lt"/>
              </a:rPr>
              <a:t>http://</a:t>
            </a:r>
            <a:r>
              <a:rPr lang="en-US" sz="1800" dirty="0" err="1" smtClean="0">
                <a:solidFill>
                  <a:srgbClr val="FF0000"/>
                </a:solidFill>
                <a:latin typeface="+mn-lt"/>
              </a:rPr>
              <a:t>iges.org/grads/athena</a:t>
            </a:r>
            <a:endParaRPr lang="en-US" sz="1800" dirty="0">
              <a:solidFill>
                <a:srgbClr val="FF0000"/>
              </a:solidFill>
              <a:latin typeface="+mn-lt"/>
            </a:endParaRPr>
          </a:p>
        </p:txBody>
      </p:sp>
      <p:pic>
        <p:nvPicPr>
          <p:cNvPr id="9" name="Picture 8" descr="Athena_exps_rev.pdf"/>
          <p:cNvPicPr>
            <a:picLocks noChangeAspect="1"/>
          </p:cNvPicPr>
          <p:nvPr/>
        </p:nvPicPr>
        <mc:AlternateContent>
          <mc:Choice xmlns:ma="http://schemas.microsoft.com/office/mac/drawingml/2008/main" Requires="ma">
            <p:blipFill>
              <a:blip r:embed="rId3"/>
              <a:srcRect l="5238" t="10528" r="12323" b="37472"/>
              <a:stretch>
                <a:fillRect/>
              </a:stretch>
            </p:blipFill>
          </mc:Choice>
          <mc:Fallback>
            <p:blipFill>
              <a:blip r:embed="rId4"/>
              <a:srcRect l="5238" t="10528" r="12323" b="37472"/>
              <a:stretch>
                <a:fillRect/>
              </a:stretch>
            </p:blipFill>
          </mc:Fallback>
        </mc:AlternateContent>
        <p:spPr>
          <a:xfrm>
            <a:off x="1801446" y="1562100"/>
            <a:ext cx="7190154" cy="3505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0"/>
            <a:ext cx="7239000" cy="1104900"/>
          </a:xfrm>
        </p:spPr>
        <p:txBody>
          <a:bodyPr>
            <a:normAutofit fontScale="90000"/>
          </a:bodyPr>
          <a:lstStyle/>
          <a:p>
            <a:r>
              <a:rPr lang="en-US" sz="4000" dirty="0" smtClean="0"/>
              <a:t>Public Sharing of Athena Data via ESG</a:t>
            </a:r>
            <a:endParaRPr lang="en-US" sz="4000" dirty="0"/>
          </a:p>
        </p:txBody>
      </p:sp>
      <p:sp>
        <p:nvSpPr>
          <p:cNvPr id="4" name="TextBox 3"/>
          <p:cNvSpPr txBox="1"/>
          <p:nvPr/>
        </p:nvSpPr>
        <p:spPr>
          <a:xfrm>
            <a:off x="1828800" y="1329224"/>
            <a:ext cx="7315200" cy="4119076"/>
          </a:xfrm>
          <a:prstGeom prst="rect">
            <a:avLst/>
          </a:prstGeom>
          <a:noFill/>
        </p:spPr>
        <p:txBody>
          <a:bodyPr wrap="square" rtlCol="0">
            <a:spAutoFit/>
          </a:bodyPr>
          <a:lstStyle/>
          <a:p>
            <a:pPr marL="173038" indent="-173038">
              <a:spcAft>
                <a:spcPts val="1000"/>
              </a:spcAft>
              <a:buSzPct val="70000"/>
              <a:buFont typeface="Arial"/>
              <a:buChar char="•"/>
            </a:pPr>
            <a:r>
              <a:rPr lang="en-US" sz="2000" dirty="0" smtClean="0">
                <a:latin typeface="+mn-lt"/>
              </a:rPr>
              <a:t>NSF requires that data must eventually be publicly available</a:t>
            </a:r>
          </a:p>
          <a:p>
            <a:pPr marL="173038" indent="-173038">
              <a:spcAft>
                <a:spcPts val="1000"/>
              </a:spcAft>
              <a:buSzPct val="70000"/>
              <a:buFont typeface="Arial"/>
              <a:buChar char="•"/>
            </a:pPr>
            <a:r>
              <a:rPr lang="en-US" sz="2000" dirty="0" smtClean="0">
                <a:latin typeface="+mn-lt"/>
              </a:rPr>
              <a:t>The </a:t>
            </a:r>
            <a:r>
              <a:rPr lang="en-US" sz="2000" i="1" dirty="0" smtClean="0">
                <a:latin typeface="+mn-lt"/>
              </a:rPr>
              <a:t>Earth System Grid (ESG) </a:t>
            </a:r>
            <a:r>
              <a:rPr lang="en-US" sz="2000" dirty="0" smtClean="0">
                <a:latin typeface="+mn-lt"/>
              </a:rPr>
              <a:t>is a network of data nodes and gateways at national labs and research centers in the US that collectively allow secure access to massive distributed data sets</a:t>
            </a:r>
          </a:p>
          <a:p>
            <a:pPr marL="173038" indent="-173038">
              <a:spcAft>
                <a:spcPts val="1000"/>
              </a:spcAft>
              <a:buSzPct val="70000"/>
              <a:buFont typeface="Arial"/>
              <a:buChar char="•"/>
            </a:pPr>
            <a:r>
              <a:rPr lang="en-US" sz="2000" dirty="0" smtClean="0">
                <a:latin typeface="+mn-lt"/>
              </a:rPr>
              <a:t>ESG can publish data that reside on tape under HPSS</a:t>
            </a:r>
          </a:p>
          <a:p>
            <a:pPr marL="173038" indent="-173038">
              <a:spcAft>
                <a:spcPts val="1000"/>
              </a:spcAft>
              <a:buSzPct val="70000"/>
              <a:buFont typeface="Arial"/>
              <a:buChar char="•"/>
            </a:pPr>
            <a:r>
              <a:rPr lang="en-US" sz="2000" dirty="0" smtClean="0">
                <a:latin typeface="+mn-lt"/>
              </a:rPr>
              <a:t>ESG also provides “Extending Services” (metadata search, subsets, server-side analysis, etc.)</a:t>
            </a:r>
          </a:p>
          <a:p>
            <a:pPr marL="173038" indent="-173038">
              <a:spcAft>
                <a:spcPts val="1000"/>
              </a:spcAft>
              <a:buSzPct val="70000"/>
              <a:buFont typeface="Arial"/>
              <a:buChar char="•"/>
            </a:pPr>
            <a:r>
              <a:rPr lang="en-US" sz="2000" dirty="0" smtClean="0">
                <a:latin typeface="+mn-lt"/>
              </a:rPr>
              <a:t>ESG Services are currently limited to data on spinning disk </a:t>
            </a:r>
            <a:br>
              <a:rPr lang="en-US" sz="2000" dirty="0" smtClean="0">
                <a:latin typeface="+mn-lt"/>
              </a:rPr>
            </a:br>
            <a:r>
              <a:rPr lang="en-US" sz="2000" dirty="0" smtClean="0">
                <a:latin typeface="+mn-lt"/>
              </a:rPr>
              <a:t>in CF-compliant </a:t>
            </a:r>
            <a:r>
              <a:rPr lang="en-US" sz="2000" dirty="0" err="1" smtClean="0">
                <a:latin typeface="+mn-lt"/>
              </a:rPr>
              <a:t>NetCDF</a:t>
            </a:r>
            <a:r>
              <a:rPr lang="en-US" sz="2000" dirty="0" smtClean="0">
                <a:latin typeface="+mn-lt"/>
              </a:rPr>
              <a:t> format</a:t>
            </a:r>
          </a:p>
          <a:p>
            <a:pPr marL="173038" indent="-173038">
              <a:spcAft>
                <a:spcPts val="1000"/>
              </a:spcAft>
              <a:buSzPct val="70000"/>
              <a:buFont typeface="Arial"/>
              <a:buChar char="•"/>
            </a:pPr>
            <a:r>
              <a:rPr lang="en-US" sz="2000" dirty="0" smtClean="0">
                <a:latin typeface="+mn-lt"/>
              </a:rPr>
              <a:t>Discussions have begun to serve a small subset of Athena data </a:t>
            </a:r>
            <a:br>
              <a:rPr lang="en-US" sz="2000" dirty="0" smtClean="0">
                <a:latin typeface="+mn-lt"/>
              </a:rPr>
            </a:br>
            <a:r>
              <a:rPr lang="en-US" sz="2000" dirty="0" smtClean="0">
                <a:latin typeface="+mn-lt"/>
              </a:rPr>
              <a:t>on a trial basis</a:t>
            </a:r>
            <a:endParaRPr lang="en-US" sz="2000" dirty="0">
              <a:latin typeface="+mn-lt"/>
            </a:endParaRPr>
          </a:p>
        </p:txBody>
      </p:sp>
      <p:pic>
        <p:nvPicPr>
          <p:cNvPr id="5" name="Picture 9"/>
          <p:cNvPicPr>
            <a:picLocks noChangeAspect="1"/>
          </p:cNvPicPr>
          <p:nvPr/>
        </p:nvPicPr>
        <p:blipFill>
          <a:blip r:embed="rId3">
            <a:alphaModFix amt="75000"/>
            <a:grayscl/>
          </a:blip>
          <a:srcRect l="18871" r="11937" b="16510"/>
          <a:stretch>
            <a:fillRect/>
          </a:stretch>
        </p:blipFill>
        <p:spPr bwMode="auto">
          <a:xfrm>
            <a:off x="0" y="-1"/>
            <a:ext cx="2209800" cy="2887807"/>
          </a:xfrm>
          <a:prstGeom prst="rect">
            <a:avLst/>
          </a:prstGeom>
          <a:noFill/>
          <a:ln>
            <a:noFill/>
          </a:ln>
          <a:effectLst>
            <a:softEdge rad="469900"/>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828800" y="508000"/>
            <a:ext cx="6629400" cy="952500"/>
          </a:xfrm>
        </p:spPr>
        <p:txBody>
          <a:bodyPr/>
          <a:lstStyle/>
          <a:p>
            <a:r>
              <a:rPr lang="en-GB" dirty="0" smtClean="0"/>
              <a:t>Selected Results </a:t>
            </a:r>
            <a:endParaRPr lang="en-GB" dirty="0"/>
          </a:p>
        </p:txBody>
      </p:sp>
      <p:sp>
        <p:nvSpPr>
          <p:cNvPr id="5" name="Content Placeholder 4"/>
          <p:cNvSpPr>
            <a:spLocks noGrp="1"/>
          </p:cNvSpPr>
          <p:nvPr>
            <p:ph idx="1"/>
          </p:nvPr>
        </p:nvSpPr>
        <p:spPr>
          <a:xfrm>
            <a:off x="2362200" y="1714500"/>
            <a:ext cx="6705600" cy="3429000"/>
          </a:xfrm>
        </p:spPr>
        <p:txBody>
          <a:bodyPr/>
          <a:lstStyle/>
          <a:p>
            <a:r>
              <a:rPr lang="en-US" sz="2400" dirty="0" smtClean="0"/>
              <a:t>Kinetic energy spectra</a:t>
            </a:r>
          </a:p>
          <a:p>
            <a:r>
              <a:rPr lang="en-US" sz="2400" dirty="0" smtClean="0"/>
              <a:t>QBO</a:t>
            </a:r>
          </a:p>
          <a:p>
            <a:r>
              <a:rPr lang="en-US" sz="2400" dirty="0" smtClean="0"/>
              <a:t>Resolution dependence of snow</a:t>
            </a:r>
          </a:p>
          <a:p>
            <a:r>
              <a:rPr lang="en-US" sz="2400" dirty="0" smtClean="0"/>
              <a:t>NICAM simulation (21 May – 31 August 2009)</a:t>
            </a:r>
          </a:p>
          <a:p>
            <a:endParaRPr lang="en-US" sz="2400" dirty="0"/>
          </a:p>
        </p:txBody>
      </p:sp>
      <p:pic>
        <p:nvPicPr>
          <p:cNvPr id="6" name="Picture 9"/>
          <p:cNvPicPr>
            <a:picLocks noChangeAspect="1"/>
          </p:cNvPicPr>
          <p:nvPr/>
        </p:nvPicPr>
        <p:blipFill>
          <a:blip r:embed="rId2">
            <a:alphaModFix amt="75000"/>
            <a:grayscl/>
          </a:blip>
          <a:srcRect l="18871" r="11937" b="16510"/>
          <a:stretch>
            <a:fillRect/>
          </a:stretch>
        </p:blipFill>
        <p:spPr bwMode="auto">
          <a:xfrm>
            <a:off x="0" y="-1"/>
            <a:ext cx="2209800" cy="2887807"/>
          </a:xfrm>
          <a:prstGeom prst="rect">
            <a:avLst/>
          </a:prstGeom>
          <a:noFill/>
          <a:ln>
            <a:noFill/>
          </a:ln>
          <a:effectLst>
            <a:softEdge rad="4699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6800" y="0"/>
            <a:ext cx="7010400" cy="5262980"/>
          </a:xfrm>
          <a:prstGeom prst="rect">
            <a:avLst/>
          </a:prstGeom>
          <a:noFill/>
        </p:spPr>
        <p:txBody>
          <a:bodyPr wrap="square" rtlCol="0">
            <a:spAutoFit/>
          </a:bodyPr>
          <a:lstStyle/>
          <a:p>
            <a:pPr algn="ctr"/>
            <a:r>
              <a:rPr lang="en-US" b="1" dirty="0" smtClean="0">
                <a:solidFill>
                  <a:srgbClr val="0D5279"/>
                </a:solidFill>
                <a:latin typeface="+mn-lt"/>
              </a:rPr>
              <a:t>Global Kinetic Energy Spectra of High Resolution Models</a:t>
            </a:r>
          </a:p>
          <a:p>
            <a:endParaRPr lang="en-US" sz="1800" dirty="0" smtClean="0">
              <a:latin typeface="+mn-lt"/>
            </a:endParaRPr>
          </a:p>
          <a:p>
            <a:r>
              <a:rPr lang="en-US" sz="1800" dirty="0" smtClean="0">
                <a:latin typeface="+mn-lt"/>
              </a:rPr>
              <a:t>Observations suggest that the globally integrated kinetic energy spectrum of the atmosphere has two “regimes”, one for synoptic scales (~1000-3000 km), and one in the </a:t>
            </a:r>
            <a:r>
              <a:rPr lang="en-US" sz="1800" dirty="0" err="1" smtClean="0">
                <a:latin typeface="+mn-lt"/>
              </a:rPr>
              <a:t>mesoscales</a:t>
            </a:r>
            <a:r>
              <a:rPr lang="en-US" sz="1800" dirty="0" smtClean="0">
                <a:latin typeface="+mn-lt"/>
              </a:rPr>
              <a:t> (~10-100 km). If the globally integrated kinetic energy E</a:t>
            </a:r>
            <a:r>
              <a:rPr lang="en-US" sz="1800" baseline="-25000" dirty="0" smtClean="0">
                <a:latin typeface="+mn-lt"/>
              </a:rPr>
              <a:t>ke</a:t>
            </a:r>
            <a:r>
              <a:rPr lang="en-US" sz="1800" dirty="0" smtClean="0">
                <a:latin typeface="+mn-lt"/>
              </a:rPr>
              <a:t> is given as:</a:t>
            </a:r>
          </a:p>
          <a:p>
            <a:endParaRPr lang="en-US" sz="1800" dirty="0" smtClean="0">
              <a:latin typeface="+mn-lt"/>
            </a:endParaRPr>
          </a:p>
          <a:p>
            <a:endParaRPr lang="en-US" sz="1800" dirty="0" smtClean="0">
              <a:latin typeface="+mn-lt"/>
            </a:endParaRPr>
          </a:p>
          <a:p>
            <a:r>
              <a:rPr lang="en-US" sz="1800" dirty="0" smtClean="0">
                <a:latin typeface="+mn-lt"/>
              </a:rPr>
              <a:t>where </a:t>
            </a:r>
            <a:r>
              <a:rPr lang="en-US" sz="1800" dirty="0" err="1" smtClean="0">
                <a:latin typeface="+mn-lt"/>
              </a:rPr>
              <a:t>k</a:t>
            </a:r>
            <a:r>
              <a:rPr lang="en-US" sz="1800" dirty="0" smtClean="0">
                <a:latin typeface="+mn-lt"/>
              </a:rPr>
              <a:t> is the magnitude of the dimensional </a:t>
            </a:r>
            <a:r>
              <a:rPr lang="en-US" sz="1800" dirty="0" err="1" smtClean="0">
                <a:latin typeface="+mn-lt"/>
              </a:rPr>
              <a:t>wavenumber</a:t>
            </a:r>
            <a:r>
              <a:rPr lang="en-US" sz="1800" dirty="0" smtClean="0">
                <a:latin typeface="+mn-lt"/>
              </a:rPr>
              <a:t>, then</a:t>
            </a:r>
          </a:p>
          <a:p>
            <a:r>
              <a:rPr lang="en-US" sz="1800" dirty="0" smtClean="0">
                <a:latin typeface="+mn-lt"/>
              </a:rPr>
              <a:t>	</a:t>
            </a:r>
            <a:r>
              <a:rPr lang="en-US" sz="1800" dirty="0" err="1" smtClean="0">
                <a:latin typeface="+mn-lt"/>
              </a:rPr>
              <a:t>E(k</a:t>
            </a:r>
            <a:r>
              <a:rPr lang="en-US" sz="1800" dirty="0" smtClean="0">
                <a:latin typeface="+mn-lt"/>
              </a:rPr>
              <a:t>) ~ k</a:t>
            </a:r>
            <a:r>
              <a:rPr lang="en-US" sz="1800" baseline="30000" dirty="0" smtClean="0">
                <a:latin typeface="+mn-lt"/>
              </a:rPr>
              <a:t>-3</a:t>
            </a:r>
            <a:r>
              <a:rPr lang="en-US" sz="1800" dirty="0" smtClean="0">
                <a:latin typeface="+mn-lt"/>
              </a:rPr>
              <a:t> for the synoptic range</a:t>
            </a:r>
          </a:p>
          <a:p>
            <a:r>
              <a:rPr lang="en-US" sz="1800" dirty="0" smtClean="0">
                <a:latin typeface="+mn-lt"/>
              </a:rPr>
              <a:t>	</a:t>
            </a:r>
            <a:r>
              <a:rPr lang="en-US" sz="1800" dirty="0" err="1" smtClean="0">
                <a:latin typeface="+mn-lt"/>
              </a:rPr>
              <a:t>E(k</a:t>
            </a:r>
            <a:r>
              <a:rPr lang="en-US" sz="1800" dirty="0" smtClean="0">
                <a:latin typeface="+mn-lt"/>
              </a:rPr>
              <a:t>) ~ k</a:t>
            </a:r>
            <a:r>
              <a:rPr lang="en-US" sz="1800" baseline="30000" dirty="0" smtClean="0">
                <a:latin typeface="+mn-lt"/>
              </a:rPr>
              <a:t>-5/3</a:t>
            </a:r>
            <a:r>
              <a:rPr lang="en-US" sz="1800" dirty="0" smtClean="0">
                <a:latin typeface="+mn-lt"/>
              </a:rPr>
              <a:t> for the </a:t>
            </a:r>
            <a:r>
              <a:rPr lang="en-US" sz="1800" dirty="0" err="1" smtClean="0">
                <a:latin typeface="+mn-lt"/>
              </a:rPr>
              <a:t>mesoscale</a:t>
            </a:r>
            <a:r>
              <a:rPr lang="en-US" sz="1800" dirty="0" smtClean="0">
                <a:latin typeface="+mn-lt"/>
              </a:rPr>
              <a:t> range</a:t>
            </a:r>
          </a:p>
          <a:p>
            <a:r>
              <a:rPr lang="en-US" sz="1800" dirty="0" smtClean="0">
                <a:latin typeface="+mn-lt"/>
              </a:rPr>
              <a:t>	(in general </a:t>
            </a:r>
            <a:r>
              <a:rPr lang="en-US" sz="1800" dirty="0" err="1" smtClean="0">
                <a:latin typeface="+mn-lt"/>
              </a:rPr>
              <a:t>E(k</a:t>
            </a:r>
            <a:r>
              <a:rPr lang="en-US" sz="1800" dirty="0" smtClean="0">
                <a:latin typeface="+mn-lt"/>
              </a:rPr>
              <a:t>) ~ </a:t>
            </a:r>
            <a:r>
              <a:rPr lang="en-US" sz="1800" dirty="0" err="1" smtClean="0">
                <a:latin typeface="+mn-lt"/>
              </a:rPr>
              <a:t>k</a:t>
            </a:r>
            <a:r>
              <a:rPr lang="en-US" sz="1800" baseline="30000" dirty="0" err="1" smtClean="0">
                <a:latin typeface="+mn-lt"/>
              </a:rPr>
              <a:t>-n</a:t>
            </a:r>
            <a:r>
              <a:rPr lang="en-US" sz="1800" dirty="0" smtClean="0">
                <a:latin typeface="+mn-lt"/>
              </a:rPr>
              <a:t>)</a:t>
            </a:r>
          </a:p>
          <a:p>
            <a:endParaRPr lang="en-US" sz="1800" dirty="0" smtClean="0">
              <a:latin typeface="+mn-lt"/>
            </a:endParaRPr>
          </a:p>
          <a:p>
            <a:r>
              <a:rPr lang="en-US" sz="1800" dirty="0" smtClean="0">
                <a:solidFill>
                  <a:srgbClr val="FF0000"/>
                </a:solidFill>
                <a:latin typeface="+mn-lt"/>
              </a:rPr>
              <a:t>Some controversy exists about this result:</a:t>
            </a:r>
          </a:p>
          <a:p>
            <a:pPr lvl="1">
              <a:buFontTx/>
              <a:buChar char="-"/>
            </a:pPr>
            <a:r>
              <a:rPr lang="en-US" sz="1800" dirty="0" smtClean="0">
                <a:solidFill>
                  <a:srgbClr val="FF0000"/>
                </a:solidFill>
                <a:latin typeface="+mn-lt"/>
              </a:rPr>
              <a:t> the observations are not straightforward to interpret </a:t>
            </a:r>
          </a:p>
          <a:p>
            <a:pPr lvl="1">
              <a:buFontTx/>
              <a:buChar char="-"/>
            </a:pPr>
            <a:r>
              <a:rPr lang="en-US" sz="1800" dirty="0" smtClean="0">
                <a:solidFill>
                  <a:srgbClr val="FF0000"/>
                </a:solidFill>
                <a:latin typeface="+mn-lt"/>
              </a:rPr>
              <a:t> there is no satisfactory theory explaining both regimes</a:t>
            </a:r>
          </a:p>
          <a:p>
            <a:pPr lvl="1">
              <a:buFontTx/>
              <a:buChar char="-"/>
            </a:pPr>
            <a:r>
              <a:rPr lang="en-US" sz="1800" dirty="0" smtClean="0">
                <a:solidFill>
                  <a:srgbClr val="FF0000"/>
                </a:solidFill>
                <a:latin typeface="+mn-lt"/>
              </a:rPr>
              <a:t> models/ </a:t>
            </a:r>
            <a:r>
              <a:rPr lang="en-US" sz="1800" dirty="0" err="1" smtClean="0">
                <a:solidFill>
                  <a:srgbClr val="FF0000"/>
                </a:solidFill>
                <a:latin typeface="+mn-lt"/>
              </a:rPr>
              <a:t>reanalyses</a:t>
            </a:r>
            <a:r>
              <a:rPr lang="en-US" sz="1800" dirty="0" smtClean="0">
                <a:solidFill>
                  <a:srgbClr val="FF0000"/>
                </a:solidFill>
                <a:latin typeface="+mn-lt"/>
              </a:rPr>
              <a:t> don’t get precisely </a:t>
            </a:r>
            <a:r>
              <a:rPr lang="en-US" sz="1800" dirty="0" err="1" smtClean="0">
                <a:solidFill>
                  <a:srgbClr val="FF0000"/>
                </a:solidFill>
                <a:latin typeface="+mn-lt"/>
              </a:rPr>
              <a:t>n</a:t>
            </a:r>
            <a:r>
              <a:rPr lang="en-US" sz="1800" dirty="0" smtClean="0">
                <a:solidFill>
                  <a:srgbClr val="FF0000"/>
                </a:solidFill>
                <a:latin typeface="+mn-lt"/>
              </a:rPr>
              <a:t> = -3 and -5/3</a:t>
            </a:r>
          </a:p>
        </p:txBody>
      </p:sp>
      <p:sp>
        <p:nvSpPr>
          <p:cNvPr id="6" name="Footer Placeholder 5"/>
          <p:cNvSpPr>
            <a:spLocks noGrp="1"/>
          </p:cNvSpPr>
          <p:nvPr>
            <p:ph type="ftr" sz="quarter" idx="11"/>
          </p:nvPr>
        </p:nvSpPr>
        <p:spPr>
          <a:xfrm>
            <a:off x="7086600" y="4991100"/>
            <a:ext cx="2057400" cy="228600"/>
          </a:xfrm>
        </p:spPr>
        <p:txBody>
          <a:bodyPr/>
          <a:lstStyle/>
          <a:p>
            <a:r>
              <a:rPr lang="en-US" sz="1050" b="1" dirty="0" smtClean="0">
                <a:solidFill>
                  <a:srgbClr val="10B17A"/>
                </a:solidFill>
                <a:latin typeface="+mn-lt"/>
              </a:rPr>
              <a:t>Courtesy David Straus</a:t>
            </a:r>
            <a:endParaRPr lang="en-US" sz="1050" b="1" dirty="0">
              <a:solidFill>
                <a:srgbClr val="10B17A"/>
              </a:solidFill>
              <a:latin typeface="+mn-lt"/>
            </a:endParaRPr>
          </a:p>
        </p:txBody>
      </p:sp>
      <p:graphicFrame>
        <p:nvGraphicFramePr>
          <p:cNvPr id="7" name="Object 6"/>
          <p:cNvGraphicFramePr>
            <a:graphicFrameLocks noChangeAspect="1"/>
          </p:cNvGraphicFramePr>
          <p:nvPr/>
        </p:nvGraphicFramePr>
        <p:xfrm>
          <a:off x="3276600" y="2247900"/>
          <a:ext cx="1820477" cy="388991"/>
        </p:xfrm>
        <a:graphic>
          <a:graphicData uri="http://schemas.openxmlformats.org/presentationml/2006/ole">
            <p:oleObj spid="_x0000_s35842" name="Equation" r:id="rId3" imgW="990600" imgH="2540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l="5255" b="14068"/>
          <a:stretch>
            <a:fillRect/>
          </a:stretch>
        </p:blipFill>
        <p:spPr>
          <a:xfrm>
            <a:off x="3200400" y="552449"/>
            <a:ext cx="5494996" cy="4610101"/>
          </a:xfrm>
          <a:prstGeom prst="rect">
            <a:avLst/>
          </a:prstGeom>
        </p:spPr>
      </p:pic>
      <p:sp>
        <p:nvSpPr>
          <p:cNvPr id="3" name="TextBox 2"/>
          <p:cNvSpPr txBox="1"/>
          <p:nvPr/>
        </p:nvSpPr>
        <p:spPr>
          <a:xfrm>
            <a:off x="914400" y="1703338"/>
            <a:ext cx="1971963" cy="2308324"/>
          </a:xfrm>
          <a:prstGeom prst="rect">
            <a:avLst/>
          </a:prstGeom>
          <a:noFill/>
        </p:spPr>
        <p:txBody>
          <a:bodyPr wrap="square" rtlCol="0">
            <a:spAutoFit/>
          </a:bodyPr>
          <a:lstStyle/>
          <a:p>
            <a:r>
              <a:rPr lang="en-US" sz="1600" dirty="0" smtClean="0">
                <a:latin typeface="+mn-lt"/>
              </a:rPr>
              <a:t>Aircraft observations showing spectra of wind components and T, plotting </a:t>
            </a:r>
            <a:r>
              <a:rPr lang="en-US" sz="1600" dirty="0" err="1" smtClean="0">
                <a:latin typeface="+mn-lt"/>
              </a:rPr>
              <a:t>log(E</a:t>
            </a:r>
            <a:r>
              <a:rPr lang="en-US" sz="1600" dirty="0" smtClean="0">
                <a:latin typeface="+mn-lt"/>
              </a:rPr>
              <a:t>) vs. </a:t>
            </a:r>
            <a:r>
              <a:rPr lang="en-US" sz="1600" dirty="0" err="1" smtClean="0">
                <a:latin typeface="+mn-lt"/>
              </a:rPr>
              <a:t>log(k</a:t>
            </a:r>
            <a:r>
              <a:rPr lang="en-US" sz="1600" dirty="0" smtClean="0">
                <a:latin typeface="+mn-lt"/>
              </a:rPr>
              <a:t>), so that the slope of the straight lines indicate the exponent </a:t>
            </a:r>
            <a:r>
              <a:rPr lang="en-US" sz="1600" dirty="0" err="1" smtClean="0">
                <a:latin typeface="+mn-lt"/>
              </a:rPr>
              <a:t>n</a:t>
            </a:r>
            <a:r>
              <a:rPr lang="en-US" sz="1600" dirty="0" smtClean="0">
                <a:latin typeface="+mn-lt"/>
              </a:rPr>
              <a:t> in the previous slide. </a:t>
            </a:r>
            <a:endParaRPr lang="en-US" sz="1600" dirty="0">
              <a:latin typeface="+mn-lt"/>
            </a:endParaRPr>
          </a:p>
        </p:txBody>
      </p:sp>
      <p:sp>
        <p:nvSpPr>
          <p:cNvPr id="6" name="Footer Placeholder 5"/>
          <p:cNvSpPr>
            <a:spLocks noGrp="1"/>
          </p:cNvSpPr>
          <p:nvPr>
            <p:ph type="ftr" sz="quarter" idx="11"/>
          </p:nvPr>
        </p:nvSpPr>
        <p:spPr>
          <a:xfrm>
            <a:off x="0" y="5067300"/>
            <a:ext cx="2057400" cy="228600"/>
          </a:xfrm>
        </p:spPr>
        <p:txBody>
          <a:bodyPr/>
          <a:lstStyle/>
          <a:p>
            <a:r>
              <a:rPr lang="en-US" sz="1050" b="1" dirty="0" smtClean="0">
                <a:solidFill>
                  <a:srgbClr val="10B17A"/>
                </a:solidFill>
                <a:latin typeface="+mn-lt"/>
              </a:rPr>
              <a:t>Courtesy David Straus</a:t>
            </a:r>
            <a:endParaRPr lang="en-US" sz="1050" b="1" dirty="0">
              <a:solidFill>
                <a:srgbClr val="10B17A"/>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85800" y="342900"/>
            <a:ext cx="7772400" cy="4462760"/>
          </a:xfrm>
          <a:prstGeom prst="rect">
            <a:avLst/>
          </a:prstGeom>
          <a:noFill/>
        </p:spPr>
        <p:txBody>
          <a:bodyPr wrap="square" rtlCol="0">
            <a:spAutoFit/>
          </a:bodyPr>
          <a:lstStyle/>
          <a:p>
            <a:r>
              <a:rPr lang="en-US" b="1" dirty="0" smtClean="0">
                <a:solidFill>
                  <a:srgbClr val="0D5279"/>
                </a:solidFill>
                <a:latin typeface="+mn-lt"/>
              </a:rPr>
              <a:t>Preliminary Results from NICAM and IFS T1279</a:t>
            </a:r>
          </a:p>
          <a:p>
            <a:endParaRPr lang="en-US" sz="2000" dirty="0" smtClean="0">
              <a:latin typeface="+mn-lt"/>
            </a:endParaRPr>
          </a:p>
          <a:p>
            <a:pPr>
              <a:buFontTx/>
              <a:buChar char="-"/>
            </a:pPr>
            <a:r>
              <a:rPr lang="en-US" sz="2000" dirty="0" smtClean="0">
                <a:latin typeface="+mn-lt"/>
              </a:rPr>
              <a:t>One NICAM run JJAS 2009</a:t>
            </a:r>
          </a:p>
          <a:p>
            <a:pPr>
              <a:buFontTx/>
              <a:buChar char="-"/>
            </a:pPr>
            <a:r>
              <a:rPr lang="en-US" sz="2000" dirty="0" smtClean="0">
                <a:latin typeface="+mn-lt"/>
              </a:rPr>
              <a:t>One IFS T1279 run JJAS 1981 (from Nov 1980 start)</a:t>
            </a:r>
          </a:p>
          <a:p>
            <a:pPr>
              <a:buFontTx/>
              <a:buChar char="-"/>
            </a:pPr>
            <a:endParaRPr lang="en-US" sz="2000" dirty="0" smtClean="0">
              <a:latin typeface="+mn-lt"/>
            </a:endParaRPr>
          </a:p>
          <a:p>
            <a:pPr>
              <a:buFontTx/>
              <a:buChar char="-"/>
            </a:pPr>
            <a:endParaRPr lang="en-US" sz="2000" dirty="0" smtClean="0">
              <a:latin typeface="+mn-lt"/>
            </a:endParaRPr>
          </a:p>
          <a:p>
            <a:r>
              <a:rPr lang="en-US" sz="2000" dirty="0" smtClean="0">
                <a:latin typeface="+mn-lt"/>
              </a:rPr>
              <a:t> </a:t>
            </a:r>
            <a:r>
              <a:rPr lang="en-US" sz="2000" u="sng" dirty="0" smtClean="0">
                <a:latin typeface="+mn-lt"/>
              </a:rPr>
              <a:t>Results likely to be sensitive to inter-annual variability:</a:t>
            </a:r>
          </a:p>
          <a:p>
            <a:pPr>
              <a:buFontTx/>
              <a:buChar char="-"/>
            </a:pPr>
            <a:r>
              <a:rPr lang="en-US" sz="2000" dirty="0" smtClean="0">
                <a:latin typeface="+mn-lt"/>
              </a:rPr>
              <a:t> spectra of stationary (time-mean) flow  (not shown)</a:t>
            </a:r>
          </a:p>
          <a:p>
            <a:pPr>
              <a:buFontTx/>
              <a:buChar char="-"/>
            </a:pPr>
            <a:r>
              <a:rPr lang="en-US" sz="2000" dirty="0" smtClean="0">
                <a:latin typeface="+mn-lt"/>
              </a:rPr>
              <a:t> spectra of transient flow at large scales (small </a:t>
            </a:r>
            <a:r>
              <a:rPr lang="en-US" sz="2000" dirty="0" err="1" smtClean="0">
                <a:latin typeface="+mn-lt"/>
              </a:rPr>
              <a:t>wavenumbers</a:t>
            </a:r>
            <a:r>
              <a:rPr lang="en-US" sz="2000" dirty="0" smtClean="0">
                <a:latin typeface="+mn-lt"/>
              </a:rPr>
              <a:t>; not shown)</a:t>
            </a:r>
          </a:p>
          <a:p>
            <a:pPr>
              <a:buFontTx/>
              <a:buChar char="-"/>
            </a:pPr>
            <a:endParaRPr lang="en-US" sz="2000" dirty="0" smtClean="0">
              <a:latin typeface="+mn-lt"/>
            </a:endParaRPr>
          </a:p>
          <a:p>
            <a:r>
              <a:rPr lang="en-US" sz="2000" u="sng" dirty="0" smtClean="0">
                <a:latin typeface="+mn-lt"/>
              </a:rPr>
              <a:t>Results not likely to be sensitive to inter-annual variability:</a:t>
            </a:r>
          </a:p>
          <a:p>
            <a:pPr>
              <a:buFontTx/>
              <a:buChar char="-"/>
            </a:pPr>
            <a:r>
              <a:rPr lang="en-US" sz="2000" dirty="0" smtClean="0">
                <a:latin typeface="+mn-lt"/>
              </a:rPr>
              <a:t> spectra of transient flow at synoptic and smaller scales (see next slide)</a:t>
            </a:r>
          </a:p>
          <a:p>
            <a:pPr>
              <a:buFontTx/>
              <a:buChar char="-"/>
            </a:pPr>
            <a:r>
              <a:rPr lang="en-US" sz="2000" dirty="0" smtClean="0">
                <a:latin typeface="+mn-lt"/>
              </a:rPr>
              <a:t> estimated slope </a:t>
            </a:r>
            <a:r>
              <a:rPr lang="en-US" sz="2000" i="1" dirty="0" err="1" smtClean="0">
                <a:latin typeface="+mn-lt"/>
              </a:rPr>
              <a:t>n</a:t>
            </a:r>
            <a:r>
              <a:rPr lang="en-US" sz="2000" dirty="0" smtClean="0">
                <a:latin typeface="+mn-lt"/>
              </a:rPr>
              <a:t> of spectra at synoptic and smaller scales</a:t>
            </a:r>
          </a:p>
          <a:p>
            <a:pPr>
              <a:buFontTx/>
              <a:buChar char="-"/>
            </a:pPr>
            <a:endParaRPr lang="en-US" sz="2000" dirty="0">
              <a:latin typeface="+mn-lt"/>
            </a:endParaRPr>
          </a:p>
        </p:txBody>
      </p:sp>
      <p:sp>
        <p:nvSpPr>
          <p:cNvPr id="5" name="Footer Placeholder 5"/>
          <p:cNvSpPr>
            <a:spLocks noGrp="1"/>
          </p:cNvSpPr>
          <p:nvPr>
            <p:ph type="ftr" sz="quarter" idx="11"/>
          </p:nvPr>
        </p:nvSpPr>
        <p:spPr>
          <a:xfrm>
            <a:off x="0" y="5067300"/>
            <a:ext cx="2057400" cy="228600"/>
          </a:xfrm>
        </p:spPr>
        <p:txBody>
          <a:bodyPr/>
          <a:lstStyle/>
          <a:p>
            <a:r>
              <a:rPr lang="en-US" sz="1050" b="1" dirty="0" smtClean="0">
                <a:solidFill>
                  <a:srgbClr val="10B17A"/>
                </a:solidFill>
                <a:latin typeface="+mn-lt"/>
              </a:rPr>
              <a:t>Courtesy David Straus</a:t>
            </a:r>
            <a:endParaRPr lang="en-US" sz="1050" b="1" dirty="0">
              <a:solidFill>
                <a:srgbClr val="10B17A"/>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05000" y="190500"/>
            <a:ext cx="7239000" cy="952500"/>
          </a:xfrm>
        </p:spPr>
        <p:txBody>
          <a:bodyPr/>
          <a:lstStyle/>
          <a:p>
            <a:pPr eaLnBrk="1" hangingPunct="1"/>
            <a:r>
              <a:rPr lang="en-US" dirty="0" smtClean="0">
                <a:solidFill>
                  <a:srgbClr val="0D5279"/>
                </a:solidFill>
              </a:rPr>
              <a:t>Project Athena</a:t>
            </a:r>
            <a:endParaRPr lang="en-US" dirty="0">
              <a:solidFill>
                <a:srgbClr val="0D5279"/>
              </a:solidFill>
            </a:endParaRPr>
          </a:p>
        </p:txBody>
      </p:sp>
      <p:sp>
        <p:nvSpPr>
          <p:cNvPr id="31748" name="Rectangle 3"/>
          <p:cNvSpPr txBox="1">
            <a:spLocks noChangeArrowheads="1"/>
          </p:cNvSpPr>
          <p:nvPr/>
        </p:nvSpPr>
        <p:spPr bwMode="auto">
          <a:xfrm>
            <a:off x="1371600" y="1104900"/>
            <a:ext cx="7772400" cy="4343400"/>
          </a:xfrm>
          <a:prstGeom prst="rect">
            <a:avLst/>
          </a:prstGeom>
          <a:noFill/>
          <a:ln w="9525">
            <a:noFill/>
            <a:miter lim="800000"/>
            <a:headEnd/>
            <a:tailEnd/>
          </a:ln>
        </p:spPr>
        <p:txBody>
          <a:bodyPr>
            <a:prstTxWarp prst="textNoShape">
              <a:avLst/>
            </a:prstTxWarp>
          </a:bodyPr>
          <a:lstStyle/>
          <a:p>
            <a:pPr marL="744538" lvl="1" indent="-287338">
              <a:buFont typeface="Symbol" pitchFamily="-107" charset="2"/>
              <a:buChar char="·"/>
            </a:pPr>
            <a:r>
              <a:rPr lang="en-US" sz="2000" b="1" dirty="0" smtClean="0">
                <a:latin typeface="+mn-lt"/>
                <a:ea typeface="Times" pitchFamily="-107" charset="0"/>
                <a:cs typeface="Times" pitchFamily="-107" charset="0"/>
                <a:sym typeface="Symbol" pitchFamily="-107" charset="2"/>
              </a:rPr>
              <a:t>NSF impetus</a:t>
            </a:r>
            <a:r>
              <a:rPr lang="en-US" sz="2000" dirty="0" smtClean="0">
                <a:latin typeface="+mn-lt"/>
                <a:ea typeface="Times" pitchFamily="-107" charset="0"/>
                <a:cs typeface="Times" pitchFamily="-107" charset="0"/>
                <a:sym typeface="Symbol" pitchFamily="-107" charset="2"/>
              </a:rPr>
              <a:t>: Supercomputer availability and interest in outcome of 2008 World Modeling Summit</a:t>
            </a:r>
          </a:p>
          <a:p>
            <a:pPr marL="744538" lvl="1" indent="-287338">
              <a:buFont typeface="Symbol" pitchFamily="-107" charset="2"/>
              <a:buChar char="·"/>
            </a:pPr>
            <a:r>
              <a:rPr lang="en-US" sz="2000" b="1" dirty="0" smtClean="0">
                <a:latin typeface="+mn-lt"/>
                <a:ea typeface="Times" pitchFamily="-107" charset="0"/>
                <a:cs typeface="Times" pitchFamily="-107" charset="0"/>
                <a:sym typeface="Symbol" pitchFamily="-107" charset="2"/>
              </a:rPr>
              <a:t>Hypothesis</a:t>
            </a:r>
            <a:r>
              <a:rPr lang="en-US" sz="2000" dirty="0" smtClean="0">
                <a:latin typeface="+mn-lt"/>
                <a:ea typeface="Times" pitchFamily="-107" charset="0"/>
                <a:cs typeface="Times" pitchFamily="-107" charset="0"/>
                <a:sym typeface="Symbol" pitchFamily="-107" charset="2"/>
              </a:rPr>
              <a:t>: Exploring high spatial resolution and process-resolving models can dramatically alter simulation of climate</a:t>
            </a:r>
          </a:p>
          <a:p>
            <a:pPr marL="744538" lvl="1" indent="-287338">
              <a:buFont typeface="Symbol" pitchFamily="-107" charset="2"/>
              <a:buChar char="·"/>
            </a:pPr>
            <a:r>
              <a:rPr lang="en-US" sz="2000" b="1" dirty="0" smtClean="0">
                <a:latin typeface="+mn-lt"/>
                <a:ea typeface="Times" pitchFamily="-107" charset="0"/>
                <a:cs typeface="Times" pitchFamily="-107" charset="0"/>
                <a:sym typeface="Symbol" pitchFamily="-107" charset="2"/>
              </a:rPr>
              <a:t>COLA role</a:t>
            </a:r>
            <a:r>
              <a:rPr lang="en-US" sz="2000" dirty="0" smtClean="0">
                <a:latin typeface="+mn-lt"/>
                <a:ea typeface="Times" pitchFamily="-107" charset="0"/>
                <a:cs typeface="Times" pitchFamily="-107" charset="0"/>
                <a:sym typeface="Symbol" pitchFamily="-107" charset="2"/>
              </a:rPr>
              <a:t>: formed and led an international collaboration involving </a:t>
            </a:r>
            <a:r>
              <a:rPr lang="en-US" sz="2000" b="1" dirty="0" smtClean="0">
                <a:solidFill>
                  <a:srgbClr val="E31323"/>
                </a:solidFill>
                <a:latin typeface="+mn-lt"/>
                <a:ea typeface="Times" pitchFamily="-107" charset="0"/>
                <a:cs typeface="Times" pitchFamily="-107" charset="0"/>
                <a:sym typeface="Symbol" pitchFamily="-107" charset="2"/>
              </a:rPr>
              <a:t>over 30 people</a:t>
            </a:r>
            <a:r>
              <a:rPr lang="en-US" sz="2000" b="1" dirty="0" smtClean="0">
                <a:latin typeface="+mn-lt"/>
                <a:ea typeface="Times" pitchFamily="-107" charset="0"/>
                <a:cs typeface="Times" pitchFamily="-107" charset="0"/>
                <a:sym typeface="Symbol" pitchFamily="-107" charset="2"/>
              </a:rPr>
              <a:t> </a:t>
            </a:r>
            <a:r>
              <a:rPr lang="en-US" sz="2000" b="1" dirty="0" smtClean="0">
                <a:solidFill>
                  <a:schemeClr val="hlink"/>
                </a:solidFill>
                <a:latin typeface="+mn-lt"/>
                <a:ea typeface="Times" pitchFamily="-107" charset="0"/>
                <a:cs typeface="Times" pitchFamily="-107" charset="0"/>
                <a:sym typeface="Symbol" pitchFamily="-107" charset="2"/>
              </a:rPr>
              <a:t>in 6 groups</a:t>
            </a:r>
            <a:r>
              <a:rPr lang="en-US" sz="2000" b="1" dirty="0" smtClean="0">
                <a:latin typeface="+mn-lt"/>
                <a:ea typeface="Times" pitchFamily="-107" charset="0"/>
                <a:cs typeface="Times" pitchFamily="-107" charset="0"/>
                <a:sym typeface="Symbol" pitchFamily="-107" charset="2"/>
              </a:rPr>
              <a:t> </a:t>
            </a:r>
            <a:r>
              <a:rPr lang="en-US" sz="2000" b="1" dirty="0" smtClean="0">
                <a:solidFill>
                  <a:srgbClr val="660066"/>
                </a:solidFill>
                <a:latin typeface="+mn-lt"/>
                <a:ea typeface="Times" pitchFamily="-107" charset="0"/>
                <a:cs typeface="Times" pitchFamily="-107" charset="0"/>
                <a:sym typeface="Symbol" pitchFamily="-107" charset="2"/>
              </a:rPr>
              <a:t>on 3 continents</a:t>
            </a:r>
            <a:endParaRPr lang="en-US" sz="2000" dirty="0" smtClean="0">
              <a:solidFill>
                <a:srgbClr val="660066"/>
              </a:solidFill>
              <a:latin typeface="+mn-lt"/>
              <a:ea typeface="Times" pitchFamily="-107" charset="0"/>
              <a:cs typeface="Times" pitchFamily="-107" charset="0"/>
              <a:sym typeface="Symbol" pitchFamily="-107" charset="2"/>
            </a:endParaRPr>
          </a:p>
          <a:p>
            <a:pPr marL="744538" lvl="1" indent="-287338">
              <a:buFont typeface="Symbol" pitchFamily="-107" charset="2"/>
              <a:buChar char="·"/>
            </a:pPr>
            <a:r>
              <a:rPr lang="en-US" sz="2000" dirty="0" smtClean="0">
                <a:latin typeface="+mn-lt"/>
                <a:ea typeface="Times" pitchFamily="-107" charset="0"/>
                <a:cs typeface="Times" pitchFamily="-107" charset="0"/>
                <a:sym typeface="Symbol" pitchFamily="-107" charset="2"/>
              </a:rPr>
              <a:t>Two </a:t>
            </a:r>
            <a:r>
              <a:rPr lang="en-US" sz="2000" dirty="0">
                <a:latin typeface="+mn-lt"/>
                <a:ea typeface="Times" pitchFamily="-107" charset="0"/>
                <a:cs typeface="Times" pitchFamily="-107" charset="0"/>
                <a:sym typeface="Symbol" pitchFamily="-107" charset="2"/>
              </a:rPr>
              <a:t>state-of-the-art global </a:t>
            </a:r>
            <a:r>
              <a:rPr lang="en-US" sz="2000" dirty="0" err="1">
                <a:latin typeface="+mn-lt"/>
                <a:ea typeface="Times" pitchFamily="-107" charset="0"/>
                <a:cs typeface="Times" pitchFamily="-107" charset="0"/>
                <a:sym typeface="Symbol" pitchFamily="-107" charset="2"/>
              </a:rPr>
              <a:t>AGCMs</a:t>
            </a:r>
            <a:r>
              <a:rPr lang="en-US" sz="2000" dirty="0">
                <a:latin typeface="+mn-lt"/>
                <a:ea typeface="Times" pitchFamily="-107" charset="0"/>
                <a:cs typeface="Times" pitchFamily="-107" charset="0"/>
                <a:sym typeface="Symbol" pitchFamily="-107" charset="2"/>
              </a:rPr>
              <a:t> at the </a:t>
            </a:r>
            <a:r>
              <a:rPr lang="en-US" sz="2000" b="1" dirty="0">
                <a:latin typeface="+mn-lt"/>
                <a:ea typeface="Times" pitchFamily="-107" charset="0"/>
                <a:cs typeface="Times" pitchFamily="-107" charset="0"/>
                <a:sym typeface="Symbol" pitchFamily="-107" charset="2"/>
              </a:rPr>
              <a:t>highest possible spatial resolution</a:t>
            </a:r>
            <a:endParaRPr lang="en-US" sz="2000" b="1" dirty="0" smtClean="0">
              <a:latin typeface="+mn-lt"/>
              <a:ea typeface="Times" pitchFamily="-107" charset="0"/>
              <a:cs typeface="Times" pitchFamily="-107" charset="0"/>
              <a:sym typeface="Symbol" pitchFamily="-107" charset="2"/>
            </a:endParaRPr>
          </a:p>
          <a:p>
            <a:pPr marL="744538" lvl="1" indent="-287338">
              <a:buFont typeface="Symbol" pitchFamily="-107" charset="2"/>
              <a:buChar char="·"/>
            </a:pPr>
            <a:r>
              <a:rPr lang="en-US" sz="2000" b="1" dirty="0" smtClean="0">
                <a:latin typeface="+mn-lt"/>
                <a:ea typeface="Times" pitchFamily="-107" charset="0"/>
                <a:cs typeface="Times" pitchFamily="-107" charset="0"/>
                <a:sym typeface="Symbol" pitchFamily="-107" charset="2"/>
              </a:rPr>
              <a:t>Dedicated </a:t>
            </a:r>
            <a:r>
              <a:rPr lang="en-US" sz="2000" b="1" dirty="0">
                <a:latin typeface="+mn-lt"/>
                <a:ea typeface="Times" pitchFamily="-107" charset="0"/>
                <a:cs typeface="Times" pitchFamily="-107" charset="0"/>
                <a:sym typeface="Symbol" pitchFamily="-107" charset="2"/>
              </a:rPr>
              <a:t>supercomputer</a:t>
            </a:r>
            <a:r>
              <a:rPr lang="en-US" sz="2000" b="1" dirty="0" smtClean="0">
                <a:latin typeface="+mn-lt"/>
                <a:ea typeface="Times" pitchFamily="-107" charset="0"/>
                <a:cs typeface="Times" pitchFamily="-107" charset="0"/>
                <a:sym typeface="Symbol" pitchFamily="-107" charset="2"/>
              </a:rPr>
              <a:t> </a:t>
            </a:r>
            <a:r>
              <a:rPr lang="en-US" sz="2000" dirty="0" smtClean="0">
                <a:latin typeface="+mn-lt"/>
                <a:ea typeface="Times" pitchFamily="-107" charset="0"/>
                <a:cs typeface="Times" pitchFamily="-107" charset="0"/>
                <a:sym typeface="Symbol" pitchFamily="-107" charset="2"/>
              </a:rPr>
              <a:t>at NICS for Oct’09 – Mar’10</a:t>
            </a:r>
          </a:p>
          <a:p>
            <a:pPr marL="744538" lvl="2" indent="-287338">
              <a:buFont typeface="Symbol" pitchFamily="-107" charset="2"/>
              <a:buChar char="·"/>
            </a:pPr>
            <a:r>
              <a:rPr lang="en-US" sz="2000" b="1" dirty="0" smtClean="0">
                <a:latin typeface="+mn-lt"/>
              </a:rPr>
              <a:t>Data ~900 </a:t>
            </a:r>
            <a:r>
              <a:rPr lang="en-US" sz="2000" b="1" dirty="0">
                <a:latin typeface="+mn-lt"/>
              </a:rPr>
              <a:t>TB total</a:t>
            </a:r>
            <a:r>
              <a:rPr lang="en-US" sz="2000" b="1" dirty="0" smtClean="0">
                <a:latin typeface="+mn-lt"/>
              </a:rPr>
              <a:t> </a:t>
            </a:r>
          </a:p>
          <a:p>
            <a:pPr marL="744538" lvl="2" indent="-287338">
              <a:buFont typeface="Symbol" pitchFamily="-107" charset="2"/>
              <a:buChar char="·"/>
            </a:pPr>
            <a:r>
              <a:rPr lang="en-US" sz="2000" dirty="0" smtClean="0">
                <a:latin typeface="+mn-lt"/>
                <a:ea typeface="Times" pitchFamily="-107" charset="0"/>
                <a:cs typeface="Times" pitchFamily="-107" charset="0"/>
                <a:sym typeface="Symbol" pitchFamily="-107" charset="2"/>
              </a:rPr>
              <a:t>Long </a:t>
            </a:r>
            <a:r>
              <a:rPr lang="en-US" sz="2000" dirty="0">
                <a:latin typeface="+mn-lt"/>
                <a:ea typeface="Times" pitchFamily="-107" charset="0"/>
                <a:cs typeface="Times" pitchFamily="-107" charset="0"/>
                <a:sym typeface="Symbol" pitchFamily="-107" charset="2"/>
              </a:rPr>
              <a:t>term - </a:t>
            </a:r>
            <a:r>
              <a:rPr lang="en-US" sz="2000" b="1" dirty="0">
                <a:latin typeface="+mn-lt"/>
                <a:ea typeface="Times" pitchFamily="-107" charset="0"/>
                <a:cs typeface="Times" pitchFamily="-107" charset="0"/>
                <a:sym typeface="Symbol" pitchFamily="-107" charset="2"/>
              </a:rPr>
              <a:t>model output data will be invaluable</a:t>
            </a:r>
            <a:r>
              <a:rPr lang="en-US" sz="2000" dirty="0">
                <a:latin typeface="+mn-lt"/>
                <a:ea typeface="Times" pitchFamily="-107" charset="0"/>
                <a:cs typeface="Times" pitchFamily="-107" charset="0"/>
                <a:sym typeface="Symbol" pitchFamily="-107" charset="2"/>
              </a:rPr>
              <a:t> for large community of climate scientists (unprecedented resolution and simulation duration) and computational scientists (lessons learned from running dedicated production at nearly </a:t>
            </a:r>
            <a:r>
              <a:rPr lang="en-US" sz="2000" dirty="0" err="1">
                <a:latin typeface="+mn-lt"/>
                <a:ea typeface="Times" pitchFamily="-107" charset="0"/>
                <a:cs typeface="Times" pitchFamily="-107" charset="0"/>
                <a:sym typeface="Symbol" pitchFamily="-107" charset="2"/>
              </a:rPr>
              <a:t>petascale</a:t>
            </a:r>
            <a:r>
              <a:rPr lang="en-US" sz="2000" dirty="0">
                <a:latin typeface="+mn-lt"/>
                <a:ea typeface="Times" pitchFamily="-107" charset="0"/>
                <a:cs typeface="Times" pitchFamily="-107" charset="0"/>
                <a:sym typeface="Symbol" pitchFamily="-107" charset="2"/>
              </a:rPr>
              <a:t>)</a:t>
            </a:r>
          </a:p>
        </p:txBody>
      </p:sp>
      <p:pic>
        <p:nvPicPr>
          <p:cNvPr id="5" name="Picture 9"/>
          <p:cNvPicPr>
            <a:picLocks noChangeAspect="1"/>
          </p:cNvPicPr>
          <p:nvPr/>
        </p:nvPicPr>
        <p:blipFill>
          <a:blip r:embed="rId2">
            <a:alphaModFix amt="75000"/>
            <a:grayscl/>
          </a:blip>
          <a:srcRect l="18871" r="11937" b="16510"/>
          <a:stretch>
            <a:fillRect/>
          </a:stretch>
        </p:blipFill>
        <p:spPr bwMode="auto">
          <a:xfrm>
            <a:off x="0" y="-1"/>
            <a:ext cx="2209800" cy="2887807"/>
          </a:xfrm>
          <a:prstGeom prst="rect">
            <a:avLst/>
          </a:prstGeom>
          <a:noFill/>
          <a:ln>
            <a:noFill/>
          </a:ln>
          <a:effectLst>
            <a:softEdge rad="469900"/>
          </a:effectLst>
        </p:spPr>
      </p:pic>
    </p:spTree>
  </p:cSld>
  <p:clrMapOvr>
    <a:masterClrMapping/>
  </p:clrMapOvr>
  <p:transition>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log_spectra_compare.eps"/>
          <p:cNvPicPr>
            <a:picLocks noChangeAspect="1"/>
          </p:cNvPicPr>
          <p:nvPr/>
        </p:nvPicPr>
        <mc:AlternateContent>
          <mc:Choice xmlns:ma="http://schemas.microsoft.com/office/mac/drawingml/2008/main" Requires="ma">
            <p:blipFill>
              <a:blip r:embed="rId3"/>
              <a:srcRect l="19134" t="3942" b="56058"/>
              <a:stretch>
                <a:fillRect/>
              </a:stretch>
            </p:blipFill>
          </mc:Choice>
          <mc:Fallback>
            <p:blipFill>
              <a:blip r:embed="rId4"/>
              <a:srcRect l="19134" t="3942" b="56058"/>
              <a:stretch>
                <a:fillRect/>
              </a:stretch>
            </p:blipFill>
          </mc:Fallback>
        </mc:AlternateContent>
        <p:spPr>
          <a:xfrm>
            <a:off x="4572000" y="190500"/>
            <a:ext cx="4267200" cy="2286000"/>
          </a:xfrm>
          <a:prstGeom prst="rect">
            <a:avLst/>
          </a:prstGeom>
        </p:spPr>
      </p:pic>
      <p:sp>
        <p:nvSpPr>
          <p:cNvPr id="5" name="TextBox 4"/>
          <p:cNvSpPr txBox="1"/>
          <p:nvPr/>
        </p:nvSpPr>
        <p:spPr>
          <a:xfrm>
            <a:off x="0" y="0"/>
            <a:ext cx="4495800" cy="3631763"/>
          </a:xfrm>
          <a:prstGeom prst="rect">
            <a:avLst/>
          </a:prstGeom>
          <a:noFill/>
        </p:spPr>
        <p:txBody>
          <a:bodyPr wrap="square" rtlCol="0">
            <a:spAutoFit/>
          </a:bodyPr>
          <a:lstStyle/>
          <a:p>
            <a:r>
              <a:rPr lang="en-US" sz="2000" b="1" dirty="0" smtClean="0">
                <a:solidFill>
                  <a:srgbClr val="0D5279"/>
                </a:solidFill>
                <a:latin typeface="+mn-lt"/>
              </a:rPr>
              <a:t>Energy Spectra</a:t>
            </a:r>
          </a:p>
          <a:p>
            <a:endParaRPr lang="en-US" sz="1400" dirty="0" smtClean="0">
              <a:solidFill>
                <a:srgbClr val="0D5279"/>
              </a:solidFill>
              <a:latin typeface="+mn-lt"/>
            </a:endParaRPr>
          </a:p>
          <a:p>
            <a:r>
              <a:rPr lang="en-US" sz="1400" dirty="0" smtClean="0">
                <a:solidFill>
                  <a:srgbClr val="0D5279"/>
                </a:solidFill>
                <a:latin typeface="+mn-lt"/>
              </a:rPr>
              <a:t>(analysis at T512 - smaller scales show mostly dissipation)</a:t>
            </a:r>
          </a:p>
          <a:p>
            <a:endParaRPr lang="en-US" sz="1400" dirty="0" smtClean="0">
              <a:latin typeface="+mn-lt"/>
            </a:endParaRPr>
          </a:p>
          <a:p>
            <a:r>
              <a:rPr lang="en-US" sz="1400" u="sng" dirty="0" smtClean="0">
                <a:latin typeface="+mn-lt"/>
              </a:rPr>
              <a:t>Transient with periods less than 8 days:</a:t>
            </a:r>
          </a:p>
          <a:p>
            <a:r>
              <a:rPr lang="en-US" sz="1400" dirty="0" smtClean="0">
                <a:latin typeface="+mn-lt"/>
              </a:rPr>
              <a:t>Black IFS    </a:t>
            </a:r>
            <a:r>
              <a:rPr lang="en-US" sz="1400" dirty="0" smtClean="0">
                <a:solidFill>
                  <a:srgbClr val="0000FF"/>
                </a:solidFill>
                <a:latin typeface="+mn-lt"/>
              </a:rPr>
              <a:t>Blue NICAM</a:t>
            </a:r>
          </a:p>
          <a:p>
            <a:endParaRPr lang="en-US" sz="1400" dirty="0" smtClean="0">
              <a:solidFill>
                <a:srgbClr val="0000FF"/>
              </a:solidFill>
              <a:latin typeface="+mn-lt"/>
            </a:endParaRPr>
          </a:p>
          <a:p>
            <a:r>
              <a:rPr lang="en-US" sz="1400" u="sng" dirty="0" smtClean="0">
                <a:latin typeface="+mn-lt"/>
              </a:rPr>
              <a:t>Transients with periods greater than 8 days:</a:t>
            </a:r>
          </a:p>
          <a:p>
            <a:r>
              <a:rPr lang="en-US" sz="1400" dirty="0" smtClean="0">
                <a:solidFill>
                  <a:srgbClr val="008000"/>
                </a:solidFill>
                <a:latin typeface="+mn-lt"/>
              </a:rPr>
              <a:t>Green IFS   </a:t>
            </a:r>
            <a:r>
              <a:rPr lang="en-US" sz="1400" dirty="0" smtClean="0">
                <a:solidFill>
                  <a:srgbClr val="FF0000"/>
                </a:solidFill>
                <a:latin typeface="+mn-lt"/>
              </a:rPr>
              <a:t>Red NICAM</a:t>
            </a:r>
          </a:p>
          <a:p>
            <a:endParaRPr lang="en-US" sz="1400" dirty="0" smtClean="0">
              <a:solidFill>
                <a:srgbClr val="FF0000"/>
              </a:solidFill>
              <a:latin typeface="+mn-lt"/>
            </a:endParaRPr>
          </a:p>
          <a:p>
            <a:endParaRPr lang="en-US" sz="1400" dirty="0" smtClean="0">
              <a:solidFill>
                <a:srgbClr val="FF0000"/>
              </a:solidFill>
              <a:latin typeface="+mn-lt"/>
            </a:endParaRPr>
          </a:p>
          <a:p>
            <a:r>
              <a:rPr lang="en-US" sz="1400" dirty="0" smtClean="0">
                <a:solidFill>
                  <a:srgbClr val="FF0000"/>
                </a:solidFill>
                <a:latin typeface="+mn-lt"/>
              </a:rPr>
              <a:t>Note how NICAM has much more energy at smaller scales!! </a:t>
            </a:r>
            <a:r>
              <a:rPr lang="en-US" sz="1400" dirty="0" smtClean="0">
                <a:latin typeface="+mn-lt"/>
              </a:rPr>
              <a:t>High frequency energy dominates for both models</a:t>
            </a:r>
          </a:p>
          <a:p>
            <a:endParaRPr lang="en-US" sz="1400" dirty="0" smtClean="0">
              <a:solidFill>
                <a:srgbClr val="FF0000"/>
              </a:solidFill>
              <a:latin typeface="+mn-lt"/>
            </a:endParaRPr>
          </a:p>
          <a:p>
            <a:endParaRPr lang="en-US" sz="1400" dirty="0" smtClean="0">
              <a:solidFill>
                <a:srgbClr val="FF0000"/>
              </a:solidFill>
              <a:latin typeface="+mn-lt"/>
            </a:endParaRPr>
          </a:p>
          <a:p>
            <a:endParaRPr lang="en-US" sz="1400" dirty="0">
              <a:solidFill>
                <a:srgbClr val="FF0000"/>
              </a:solidFill>
              <a:latin typeface="+mn-lt"/>
            </a:endParaRPr>
          </a:p>
        </p:txBody>
      </p:sp>
      <p:sp>
        <p:nvSpPr>
          <p:cNvPr id="6" name="TextBox 5"/>
          <p:cNvSpPr txBox="1"/>
          <p:nvPr/>
        </p:nvSpPr>
        <p:spPr>
          <a:xfrm>
            <a:off x="6324600" y="2400300"/>
            <a:ext cx="762000" cy="307777"/>
          </a:xfrm>
          <a:prstGeom prst="rect">
            <a:avLst/>
          </a:prstGeom>
          <a:noFill/>
        </p:spPr>
        <p:txBody>
          <a:bodyPr wrap="square" rtlCol="0">
            <a:spAutoFit/>
          </a:bodyPr>
          <a:lstStyle/>
          <a:p>
            <a:pPr algn="ctr"/>
            <a:r>
              <a:rPr lang="en-US" sz="1400" b="1" dirty="0" err="1" smtClean="0">
                <a:latin typeface="+mn-lt"/>
              </a:rPr>
              <a:t>Log(k</a:t>
            </a:r>
            <a:r>
              <a:rPr lang="en-US" sz="1400" b="1" dirty="0" smtClean="0">
                <a:latin typeface="+mn-lt"/>
              </a:rPr>
              <a:t>)</a:t>
            </a:r>
            <a:endParaRPr lang="en-US" sz="1400" b="1" dirty="0">
              <a:latin typeface="+mn-lt"/>
            </a:endParaRPr>
          </a:p>
        </p:txBody>
      </p:sp>
      <p:pic>
        <p:nvPicPr>
          <p:cNvPr id="7" name="Picture 6" descr="log_spectra_compare.eps"/>
          <p:cNvPicPr>
            <a:picLocks noChangeAspect="1"/>
          </p:cNvPicPr>
          <p:nvPr/>
        </p:nvPicPr>
        <mc:AlternateContent>
          <mc:Choice xmlns:ma="http://schemas.microsoft.com/office/mac/drawingml/2008/main" Requires="ma">
            <p:blipFill>
              <a:blip r:embed="rId3"/>
              <a:srcRect l="17329" t="54667" b="5334"/>
              <a:stretch>
                <a:fillRect/>
              </a:stretch>
            </p:blipFill>
          </mc:Choice>
          <mc:Fallback>
            <p:blipFill>
              <a:blip r:embed="rId4"/>
              <a:srcRect l="17329" t="54667" b="5334"/>
              <a:stretch>
                <a:fillRect/>
              </a:stretch>
            </p:blipFill>
          </mc:Fallback>
        </mc:AlternateContent>
        <p:spPr>
          <a:xfrm>
            <a:off x="4476750" y="2781300"/>
            <a:ext cx="4362450" cy="2286000"/>
          </a:xfrm>
          <a:prstGeom prst="rect">
            <a:avLst/>
          </a:prstGeom>
        </p:spPr>
      </p:pic>
      <p:sp>
        <p:nvSpPr>
          <p:cNvPr id="8" name="Footer Placeholder 5"/>
          <p:cNvSpPr>
            <a:spLocks noGrp="1"/>
          </p:cNvSpPr>
          <p:nvPr>
            <p:ph type="ftr" sz="quarter" idx="11"/>
          </p:nvPr>
        </p:nvSpPr>
        <p:spPr>
          <a:xfrm>
            <a:off x="0" y="5067300"/>
            <a:ext cx="2057400" cy="228600"/>
          </a:xfrm>
        </p:spPr>
        <p:txBody>
          <a:bodyPr/>
          <a:lstStyle/>
          <a:p>
            <a:r>
              <a:rPr lang="en-US" sz="1050" b="1" dirty="0" smtClean="0">
                <a:solidFill>
                  <a:srgbClr val="10B17A"/>
                </a:solidFill>
                <a:latin typeface="+mn-lt"/>
              </a:rPr>
              <a:t>Courtesy David Straus</a:t>
            </a:r>
            <a:endParaRPr lang="en-US" sz="1050" b="1" dirty="0">
              <a:solidFill>
                <a:srgbClr val="10B17A"/>
              </a:solidFill>
              <a:latin typeface="+mn-lt"/>
            </a:endParaRPr>
          </a:p>
        </p:txBody>
      </p:sp>
      <p:sp>
        <p:nvSpPr>
          <p:cNvPr id="9" name="TextBox 8"/>
          <p:cNvSpPr txBox="1"/>
          <p:nvPr/>
        </p:nvSpPr>
        <p:spPr>
          <a:xfrm rot="16200000">
            <a:off x="3354292" y="3694211"/>
            <a:ext cx="2133600" cy="307777"/>
          </a:xfrm>
          <a:prstGeom prst="rect">
            <a:avLst/>
          </a:prstGeom>
          <a:noFill/>
        </p:spPr>
        <p:txBody>
          <a:bodyPr wrap="square" rtlCol="0">
            <a:spAutoFit/>
          </a:bodyPr>
          <a:lstStyle/>
          <a:p>
            <a:pPr algn="ctr"/>
            <a:r>
              <a:rPr lang="en-US" sz="1400" b="1" dirty="0" err="1" smtClean="0">
                <a:latin typeface="+mn-lt"/>
              </a:rPr>
              <a:t>Log(EKE</a:t>
            </a:r>
            <a:r>
              <a:rPr lang="en-US" sz="1400" b="1" dirty="0" smtClean="0">
                <a:latin typeface="+mn-lt"/>
              </a:rPr>
              <a:t>-divergent)</a:t>
            </a:r>
            <a:endParaRPr lang="en-US" sz="1400" b="1" dirty="0">
              <a:latin typeface="+mn-lt"/>
            </a:endParaRPr>
          </a:p>
        </p:txBody>
      </p:sp>
      <p:sp>
        <p:nvSpPr>
          <p:cNvPr id="10" name="TextBox 9"/>
          <p:cNvSpPr txBox="1"/>
          <p:nvPr/>
        </p:nvSpPr>
        <p:spPr>
          <a:xfrm rot="16200000">
            <a:off x="3239989" y="1141512"/>
            <a:ext cx="2362200" cy="307777"/>
          </a:xfrm>
          <a:prstGeom prst="rect">
            <a:avLst/>
          </a:prstGeom>
          <a:noFill/>
        </p:spPr>
        <p:txBody>
          <a:bodyPr wrap="square" rtlCol="0">
            <a:spAutoFit/>
          </a:bodyPr>
          <a:lstStyle/>
          <a:p>
            <a:pPr algn="ctr"/>
            <a:r>
              <a:rPr lang="en-US" sz="1400" b="1" dirty="0" err="1" smtClean="0">
                <a:latin typeface="+mn-lt"/>
              </a:rPr>
              <a:t>Log(EKE</a:t>
            </a:r>
            <a:r>
              <a:rPr lang="en-US" sz="1400" b="1" dirty="0" smtClean="0">
                <a:latin typeface="+mn-lt"/>
              </a:rPr>
              <a:t>-rotational)</a:t>
            </a:r>
            <a:endParaRPr lang="en-US" sz="1400" b="1" dirty="0">
              <a:latin typeface="+mn-lt"/>
            </a:endParaRPr>
          </a:p>
        </p:txBody>
      </p:sp>
      <p:sp>
        <p:nvSpPr>
          <p:cNvPr id="11" name="TextBox 10"/>
          <p:cNvSpPr txBox="1"/>
          <p:nvPr/>
        </p:nvSpPr>
        <p:spPr>
          <a:xfrm>
            <a:off x="6324600" y="4988123"/>
            <a:ext cx="762000" cy="307777"/>
          </a:xfrm>
          <a:prstGeom prst="rect">
            <a:avLst/>
          </a:prstGeom>
          <a:noFill/>
        </p:spPr>
        <p:txBody>
          <a:bodyPr wrap="square" rtlCol="0">
            <a:spAutoFit/>
          </a:bodyPr>
          <a:lstStyle/>
          <a:p>
            <a:pPr algn="ctr"/>
            <a:r>
              <a:rPr lang="en-US" sz="1400" b="1" dirty="0" err="1" smtClean="0">
                <a:latin typeface="+mn-lt"/>
              </a:rPr>
              <a:t>Log(k</a:t>
            </a:r>
            <a:r>
              <a:rPr lang="en-US" sz="1400" b="1" dirty="0" smtClean="0">
                <a:latin typeface="+mn-lt"/>
              </a:rPr>
              <a:t>)</a:t>
            </a:r>
            <a:endParaRPr lang="en-US" sz="1400" b="1"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lope_spectra_compare.wmf"/>
          <p:cNvPicPr>
            <a:picLocks noChangeAspect="1"/>
          </p:cNvPicPr>
          <p:nvPr/>
        </p:nvPicPr>
        <p:blipFill>
          <a:blip r:embed="rId2"/>
          <a:srcRect l="19134" t="4667" b="55333"/>
          <a:stretch>
            <a:fillRect/>
          </a:stretch>
        </p:blipFill>
        <p:spPr>
          <a:xfrm>
            <a:off x="4876800" y="266700"/>
            <a:ext cx="4267200" cy="2286000"/>
          </a:xfrm>
          <a:prstGeom prst="rect">
            <a:avLst/>
          </a:prstGeom>
        </p:spPr>
      </p:pic>
      <p:sp>
        <p:nvSpPr>
          <p:cNvPr id="5" name="Rectangle 4"/>
          <p:cNvSpPr/>
          <p:nvPr/>
        </p:nvSpPr>
        <p:spPr>
          <a:xfrm>
            <a:off x="0" y="279871"/>
            <a:ext cx="4800600" cy="5109092"/>
          </a:xfrm>
          <a:prstGeom prst="rect">
            <a:avLst/>
          </a:prstGeom>
        </p:spPr>
        <p:txBody>
          <a:bodyPr wrap="square">
            <a:spAutoFit/>
          </a:bodyPr>
          <a:lstStyle/>
          <a:p>
            <a:r>
              <a:rPr lang="en-US" sz="2000" b="1" dirty="0" smtClean="0">
                <a:solidFill>
                  <a:srgbClr val="0D5279"/>
                </a:solidFill>
                <a:latin typeface="+mn-lt"/>
              </a:rPr>
              <a:t>Least squares fit to slope, </a:t>
            </a:r>
            <a:r>
              <a:rPr lang="en-US" sz="2000" b="1" dirty="0" err="1" smtClean="0">
                <a:solidFill>
                  <a:srgbClr val="0D5279"/>
                </a:solidFill>
                <a:latin typeface="+mn-lt"/>
              </a:rPr>
              <a:t>n</a:t>
            </a:r>
            <a:r>
              <a:rPr lang="en-US" sz="2000" b="1" dirty="0" smtClean="0">
                <a:solidFill>
                  <a:srgbClr val="0D5279"/>
                </a:solidFill>
                <a:latin typeface="+mn-lt"/>
              </a:rPr>
              <a:t> </a:t>
            </a:r>
          </a:p>
          <a:p>
            <a:r>
              <a:rPr lang="en-US" sz="2000" b="1" dirty="0" smtClean="0">
                <a:solidFill>
                  <a:srgbClr val="0D5279"/>
                </a:solidFill>
                <a:latin typeface="+mn-lt"/>
              </a:rPr>
              <a:t>(</a:t>
            </a:r>
            <a:r>
              <a:rPr lang="en-US" sz="2000" b="1" dirty="0" err="1" smtClean="0">
                <a:solidFill>
                  <a:srgbClr val="0D5279"/>
                </a:solidFill>
                <a:latin typeface="+mn-lt"/>
              </a:rPr>
              <a:t>E(k</a:t>
            </a:r>
            <a:r>
              <a:rPr lang="en-US" sz="2000" b="1" dirty="0" smtClean="0">
                <a:solidFill>
                  <a:srgbClr val="0D5279"/>
                </a:solidFill>
                <a:latin typeface="+mn-lt"/>
              </a:rPr>
              <a:t>) ~ </a:t>
            </a:r>
            <a:r>
              <a:rPr lang="en-US" sz="2000" b="1" dirty="0" err="1" smtClean="0">
                <a:solidFill>
                  <a:srgbClr val="0D5279"/>
                </a:solidFill>
                <a:latin typeface="+mn-lt"/>
              </a:rPr>
              <a:t>k</a:t>
            </a:r>
            <a:r>
              <a:rPr lang="en-US" sz="2000" b="1" baseline="30000" dirty="0" err="1" smtClean="0">
                <a:solidFill>
                  <a:srgbClr val="0D5279"/>
                </a:solidFill>
                <a:latin typeface="+mn-lt"/>
              </a:rPr>
              <a:t>-n</a:t>
            </a:r>
            <a:r>
              <a:rPr lang="en-US" sz="2000" b="1" dirty="0" smtClean="0">
                <a:solidFill>
                  <a:srgbClr val="0D5279"/>
                </a:solidFill>
                <a:latin typeface="+mn-lt"/>
              </a:rPr>
              <a:t>)</a:t>
            </a:r>
          </a:p>
          <a:p>
            <a:endParaRPr lang="en-US" sz="1600" dirty="0" smtClean="0">
              <a:solidFill>
                <a:srgbClr val="0D5279"/>
              </a:solidFill>
            </a:endParaRPr>
          </a:p>
          <a:p>
            <a:r>
              <a:rPr lang="en-US" sz="1400" dirty="0" smtClean="0">
                <a:solidFill>
                  <a:srgbClr val="0D5279"/>
                </a:solidFill>
                <a:latin typeface="+mn-lt"/>
              </a:rPr>
              <a:t>(analysis at T512 - smaller scales show mostly dissipation)</a:t>
            </a:r>
          </a:p>
          <a:p>
            <a:pPr algn="ctr"/>
            <a:endParaRPr lang="en-US" sz="1600" b="1" dirty="0" smtClean="0">
              <a:latin typeface="+mn-lt"/>
            </a:endParaRPr>
          </a:p>
          <a:p>
            <a:pPr algn="ctr"/>
            <a:endParaRPr lang="en-US" sz="1600" dirty="0" smtClean="0">
              <a:latin typeface="+mn-lt"/>
            </a:endParaRPr>
          </a:p>
          <a:p>
            <a:r>
              <a:rPr lang="en-US" sz="1600" u="sng" dirty="0" smtClean="0">
                <a:latin typeface="+mn-lt"/>
              </a:rPr>
              <a:t>Transient with periods &lt; 8 days:</a:t>
            </a:r>
          </a:p>
          <a:p>
            <a:r>
              <a:rPr lang="en-US" sz="1600" dirty="0" smtClean="0">
                <a:latin typeface="+mn-lt"/>
              </a:rPr>
              <a:t>Black IFS    </a:t>
            </a:r>
            <a:r>
              <a:rPr lang="en-US" sz="1600" dirty="0" smtClean="0">
                <a:solidFill>
                  <a:srgbClr val="0000FF"/>
                </a:solidFill>
                <a:latin typeface="+mn-lt"/>
              </a:rPr>
              <a:t>Blue NICAM</a:t>
            </a:r>
          </a:p>
          <a:p>
            <a:endParaRPr lang="en-US" sz="1600" u="sng" dirty="0" smtClean="0">
              <a:latin typeface="+mn-lt"/>
            </a:endParaRPr>
          </a:p>
          <a:p>
            <a:r>
              <a:rPr lang="en-US" sz="1600" u="sng" dirty="0" smtClean="0">
                <a:latin typeface="+mn-lt"/>
              </a:rPr>
              <a:t>Transients with periods &gt; 8 days:</a:t>
            </a:r>
          </a:p>
          <a:p>
            <a:r>
              <a:rPr lang="en-US" sz="1600" dirty="0" smtClean="0">
                <a:solidFill>
                  <a:srgbClr val="008000"/>
                </a:solidFill>
                <a:latin typeface="+mn-lt"/>
              </a:rPr>
              <a:t>Green IFS   </a:t>
            </a:r>
            <a:r>
              <a:rPr lang="en-US" sz="1600" dirty="0" smtClean="0">
                <a:solidFill>
                  <a:srgbClr val="FF0000"/>
                </a:solidFill>
                <a:latin typeface="+mn-lt"/>
              </a:rPr>
              <a:t>Red NICAM</a:t>
            </a:r>
          </a:p>
          <a:p>
            <a:endParaRPr lang="en-US" sz="1600" u="sng" dirty="0" smtClean="0">
              <a:solidFill>
                <a:srgbClr val="0000FF"/>
              </a:solidFill>
              <a:latin typeface="+mn-lt"/>
            </a:endParaRPr>
          </a:p>
          <a:p>
            <a:r>
              <a:rPr lang="en-US" sz="1600" dirty="0" smtClean="0">
                <a:solidFill>
                  <a:srgbClr val="0000FF"/>
                </a:solidFill>
                <a:latin typeface="+mn-lt"/>
              </a:rPr>
              <a:t>NICAM shows two spectral regimes for dominant transients (periods &lt; 8 days):</a:t>
            </a:r>
          </a:p>
          <a:p>
            <a:r>
              <a:rPr lang="en-US" sz="1600" dirty="0" err="1" smtClean="0">
                <a:solidFill>
                  <a:srgbClr val="0000FF"/>
                </a:solidFill>
                <a:latin typeface="+mn-lt"/>
              </a:rPr>
              <a:t>n</a:t>
            </a:r>
            <a:r>
              <a:rPr lang="en-US" sz="1600" dirty="0" smtClean="0">
                <a:solidFill>
                  <a:srgbClr val="0000FF"/>
                </a:solidFill>
                <a:latin typeface="+mn-lt"/>
              </a:rPr>
              <a:t>=2.8 in synoptic range, </a:t>
            </a:r>
            <a:r>
              <a:rPr lang="en-US" sz="1600" dirty="0" err="1" smtClean="0">
                <a:solidFill>
                  <a:srgbClr val="0000FF"/>
                </a:solidFill>
                <a:latin typeface="+mn-lt"/>
              </a:rPr>
              <a:t>n</a:t>
            </a:r>
            <a:r>
              <a:rPr lang="en-US" sz="1600" dirty="0" smtClean="0">
                <a:solidFill>
                  <a:srgbClr val="0000FF"/>
                </a:solidFill>
                <a:latin typeface="+mn-lt"/>
              </a:rPr>
              <a:t>=2.3 in </a:t>
            </a:r>
            <a:r>
              <a:rPr lang="en-US" sz="1600" dirty="0" err="1" smtClean="0">
                <a:solidFill>
                  <a:srgbClr val="0000FF"/>
                </a:solidFill>
                <a:latin typeface="+mn-lt"/>
              </a:rPr>
              <a:t>mesoscale</a:t>
            </a:r>
            <a:r>
              <a:rPr lang="en-US" sz="1600" dirty="0" smtClean="0">
                <a:solidFill>
                  <a:srgbClr val="0000FF"/>
                </a:solidFill>
                <a:latin typeface="+mn-lt"/>
              </a:rPr>
              <a:t> range.</a:t>
            </a:r>
          </a:p>
          <a:p>
            <a:endParaRPr lang="en-US" sz="1600" dirty="0" smtClean="0">
              <a:latin typeface="+mn-lt"/>
            </a:endParaRPr>
          </a:p>
          <a:p>
            <a:r>
              <a:rPr lang="en-US" sz="1600" dirty="0" smtClean="0">
                <a:latin typeface="+mn-lt"/>
              </a:rPr>
              <a:t>IFS shows only one spectral regime for black curve.</a:t>
            </a:r>
          </a:p>
          <a:p>
            <a:endParaRPr lang="en-US" sz="1600" dirty="0" smtClean="0">
              <a:solidFill>
                <a:srgbClr val="FF0000"/>
              </a:solidFill>
              <a:latin typeface="+mn-lt"/>
            </a:endParaRPr>
          </a:p>
          <a:p>
            <a:endParaRPr lang="en-US" sz="1600" dirty="0" smtClean="0">
              <a:solidFill>
                <a:srgbClr val="FF0000"/>
              </a:solidFill>
              <a:latin typeface="+mn-lt"/>
            </a:endParaRPr>
          </a:p>
          <a:p>
            <a:endParaRPr lang="en-US" sz="1600" dirty="0" smtClean="0">
              <a:solidFill>
                <a:srgbClr val="FF0000"/>
              </a:solidFill>
              <a:latin typeface="+mn-lt"/>
            </a:endParaRPr>
          </a:p>
        </p:txBody>
      </p:sp>
      <p:pic>
        <p:nvPicPr>
          <p:cNvPr id="6" name="Picture 5" descr="slope_spectra_compare.wmf"/>
          <p:cNvPicPr>
            <a:picLocks noChangeAspect="1"/>
          </p:cNvPicPr>
          <p:nvPr/>
        </p:nvPicPr>
        <p:blipFill>
          <a:blip r:embed="rId2"/>
          <a:srcRect l="20217" t="54000" b="6000"/>
          <a:stretch>
            <a:fillRect/>
          </a:stretch>
        </p:blipFill>
        <p:spPr>
          <a:xfrm>
            <a:off x="4953000" y="2705100"/>
            <a:ext cx="4210050" cy="2286000"/>
          </a:xfrm>
          <a:prstGeom prst="rect">
            <a:avLst/>
          </a:prstGeom>
        </p:spPr>
      </p:pic>
      <p:sp>
        <p:nvSpPr>
          <p:cNvPr id="7" name="TextBox 6"/>
          <p:cNvSpPr txBox="1"/>
          <p:nvPr/>
        </p:nvSpPr>
        <p:spPr>
          <a:xfrm>
            <a:off x="6629400" y="2400300"/>
            <a:ext cx="762000" cy="307777"/>
          </a:xfrm>
          <a:prstGeom prst="rect">
            <a:avLst/>
          </a:prstGeom>
          <a:noFill/>
        </p:spPr>
        <p:txBody>
          <a:bodyPr wrap="square" rtlCol="0">
            <a:spAutoFit/>
          </a:bodyPr>
          <a:lstStyle/>
          <a:p>
            <a:pPr algn="ctr"/>
            <a:r>
              <a:rPr lang="en-US" sz="1400" b="1" dirty="0" err="1" smtClean="0">
                <a:latin typeface="+mn-lt"/>
              </a:rPr>
              <a:t>Log(k</a:t>
            </a:r>
            <a:r>
              <a:rPr lang="en-US" sz="1400" b="1" dirty="0" smtClean="0">
                <a:latin typeface="+mn-lt"/>
              </a:rPr>
              <a:t>)</a:t>
            </a:r>
            <a:endParaRPr lang="en-US" sz="1400" b="1" dirty="0">
              <a:latin typeface="+mn-lt"/>
            </a:endParaRPr>
          </a:p>
        </p:txBody>
      </p:sp>
      <p:sp>
        <p:nvSpPr>
          <p:cNvPr id="8" name="TextBox 7"/>
          <p:cNvSpPr txBox="1"/>
          <p:nvPr/>
        </p:nvSpPr>
        <p:spPr>
          <a:xfrm rot="16200000">
            <a:off x="3656111" y="3694211"/>
            <a:ext cx="2286000" cy="307777"/>
          </a:xfrm>
          <a:prstGeom prst="rect">
            <a:avLst/>
          </a:prstGeom>
          <a:noFill/>
        </p:spPr>
        <p:txBody>
          <a:bodyPr wrap="square" rtlCol="0">
            <a:spAutoFit/>
          </a:bodyPr>
          <a:lstStyle/>
          <a:p>
            <a:pPr algn="ctr"/>
            <a:r>
              <a:rPr lang="en-US" sz="1400" b="1" dirty="0" err="1" smtClean="0">
                <a:latin typeface="+mn-lt"/>
              </a:rPr>
              <a:t>Slope(EKE</a:t>
            </a:r>
            <a:r>
              <a:rPr lang="en-US" sz="1400" b="1" dirty="0" smtClean="0">
                <a:latin typeface="+mn-lt"/>
              </a:rPr>
              <a:t>-divergent)</a:t>
            </a:r>
            <a:endParaRPr lang="en-US" sz="1400" b="1" dirty="0">
              <a:latin typeface="+mn-lt"/>
            </a:endParaRPr>
          </a:p>
        </p:txBody>
      </p:sp>
      <p:sp>
        <p:nvSpPr>
          <p:cNvPr id="9" name="TextBox 8"/>
          <p:cNvSpPr txBox="1"/>
          <p:nvPr/>
        </p:nvSpPr>
        <p:spPr>
          <a:xfrm rot="16200000">
            <a:off x="3618011" y="1141512"/>
            <a:ext cx="2362200" cy="307777"/>
          </a:xfrm>
          <a:prstGeom prst="rect">
            <a:avLst/>
          </a:prstGeom>
          <a:noFill/>
        </p:spPr>
        <p:txBody>
          <a:bodyPr wrap="square" rtlCol="0">
            <a:spAutoFit/>
          </a:bodyPr>
          <a:lstStyle/>
          <a:p>
            <a:pPr algn="ctr"/>
            <a:r>
              <a:rPr lang="en-US" sz="1400" b="1" dirty="0" err="1" smtClean="0">
                <a:latin typeface="+mn-lt"/>
              </a:rPr>
              <a:t>Slope(EKE</a:t>
            </a:r>
            <a:r>
              <a:rPr lang="en-US" sz="1400" b="1" dirty="0" smtClean="0">
                <a:latin typeface="+mn-lt"/>
              </a:rPr>
              <a:t>-rotational)</a:t>
            </a:r>
            <a:endParaRPr lang="en-US" sz="1400" b="1" dirty="0">
              <a:latin typeface="+mn-lt"/>
            </a:endParaRPr>
          </a:p>
        </p:txBody>
      </p:sp>
      <p:sp>
        <p:nvSpPr>
          <p:cNvPr id="10" name="TextBox 9"/>
          <p:cNvSpPr txBox="1"/>
          <p:nvPr/>
        </p:nvSpPr>
        <p:spPr>
          <a:xfrm>
            <a:off x="6629400" y="4988123"/>
            <a:ext cx="762000" cy="307777"/>
          </a:xfrm>
          <a:prstGeom prst="rect">
            <a:avLst/>
          </a:prstGeom>
          <a:noFill/>
        </p:spPr>
        <p:txBody>
          <a:bodyPr wrap="square" rtlCol="0">
            <a:spAutoFit/>
          </a:bodyPr>
          <a:lstStyle/>
          <a:p>
            <a:pPr algn="ctr"/>
            <a:r>
              <a:rPr lang="en-US" sz="1400" b="1" dirty="0" err="1" smtClean="0">
                <a:latin typeface="+mn-lt"/>
              </a:rPr>
              <a:t>Log(k</a:t>
            </a:r>
            <a:r>
              <a:rPr lang="en-US" sz="1400" b="1" dirty="0" smtClean="0">
                <a:latin typeface="+mn-lt"/>
              </a:rPr>
              <a:t>)</a:t>
            </a:r>
            <a:endParaRPr lang="en-US" sz="1400" b="1" dirty="0">
              <a:latin typeface="+mn-lt"/>
            </a:endParaRPr>
          </a:p>
        </p:txBody>
      </p:sp>
      <p:sp>
        <p:nvSpPr>
          <p:cNvPr id="11" name="Footer Placeholder 5"/>
          <p:cNvSpPr>
            <a:spLocks noGrp="1"/>
          </p:cNvSpPr>
          <p:nvPr>
            <p:ph type="ftr" sz="quarter" idx="11"/>
          </p:nvPr>
        </p:nvSpPr>
        <p:spPr>
          <a:xfrm>
            <a:off x="0" y="5067300"/>
            <a:ext cx="2057400" cy="228600"/>
          </a:xfrm>
        </p:spPr>
        <p:txBody>
          <a:bodyPr/>
          <a:lstStyle/>
          <a:p>
            <a:r>
              <a:rPr lang="en-US" sz="1050" b="1" dirty="0" smtClean="0">
                <a:solidFill>
                  <a:srgbClr val="10B17A"/>
                </a:solidFill>
                <a:latin typeface="+mn-lt"/>
              </a:rPr>
              <a:t>Courtesy David Straus</a:t>
            </a:r>
            <a:endParaRPr lang="en-US" sz="1050" b="1" dirty="0">
              <a:solidFill>
                <a:srgbClr val="10B17A"/>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TextBox 3"/>
          <p:cNvSpPr txBox="1"/>
          <p:nvPr/>
        </p:nvSpPr>
        <p:spPr>
          <a:xfrm>
            <a:off x="824982" y="407084"/>
            <a:ext cx="7861818" cy="4555094"/>
          </a:xfrm>
          <a:prstGeom prst="rect">
            <a:avLst/>
          </a:prstGeom>
          <a:noFill/>
        </p:spPr>
        <p:txBody>
          <a:bodyPr wrap="square" rtlCol="0">
            <a:spAutoFit/>
          </a:bodyPr>
          <a:lstStyle/>
          <a:p>
            <a:pPr algn="ctr"/>
            <a:r>
              <a:rPr lang="en-US" sz="3200" b="1" dirty="0" smtClean="0">
                <a:solidFill>
                  <a:srgbClr val="0D5279"/>
                </a:solidFill>
                <a:latin typeface="+mn-lt"/>
              </a:rPr>
              <a:t>KE Spectra - Tentative Conclusions</a:t>
            </a:r>
          </a:p>
          <a:p>
            <a:endParaRPr lang="en-US" dirty="0" smtClean="0">
              <a:latin typeface="+mn-lt"/>
            </a:endParaRPr>
          </a:p>
          <a:p>
            <a:pPr marL="342900" indent="-342900">
              <a:buAutoNum type="arabicParenBoth"/>
            </a:pPr>
            <a:r>
              <a:rPr lang="en-US" sz="1800" dirty="0" smtClean="0">
                <a:latin typeface="+mn-lt"/>
              </a:rPr>
              <a:t>IFS T1279  and NICAM both dissipative for scales less than those resolved by T512</a:t>
            </a:r>
          </a:p>
          <a:p>
            <a:pPr marL="342900" indent="-342900">
              <a:buAutoNum type="arabicParenBoth"/>
            </a:pPr>
            <a:endParaRPr lang="en-US" sz="1800" dirty="0" smtClean="0">
              <a:latin typeface="+mn-lt"/>
            </a:endParaRPr>
          </a:p>
          <a:p>
            <a:pPr marL="342900" indent="-342900">
              <a:buAutoNum type="arabicParenBoth"/>
            </a:pPr>
            <a:r>
              <a:rPr lang="en-US" sz="1800" dirty="0" smtClean="0">
                <a:latin typeface="+mn-lt"/>
              </a:rPr>
              <a:t>NICAM has greater divergent and rotational kinetic energy for small scales, for transients of either time scale </a:t>
            </a:r>
          </a:p>
          <a:p>
            <a:pPr marL="342900" indent="-342900">
              <a:buAutoNum type="arabicParenBoth"/>
            </a:pPr>
            <a:endParaRPr lang="en-US" sz="1800" dirty="0" smtClean="0">
              <a:latin typeface="+mn-lt"/>
            </a:endParaRPr>
          </a:p>
          <a:p>
            <a:pPr marL="342900" indent="-342900">
              <a:buAutoNum type="arabicParenBoth"/>
            </a:pPr>
            <a:r>
              <a:rPr lang="en-US" sz="1800" dirty="0" smtClean="0">
                <a:latin typeface="+mn-lt"/>
              </a:rPr>
              <a:t>The dominant transient energy – high frequency rotational kinetic energy (periods &lt; 8 days) shows two regimes in NICAM (although the slopes are not the classical </a:t>
            </a:r>
            <a:r>
              <a:rPr lang="en-US" sz="1800" dirty="0" err="1" smtClean="0">
                <a:latin typeface="+mn-lt"/>
              </a:rPr>
              <a:t>n</a:t>
            </a:r>
            <a:r>
              <a:rPr lang="en-US" sz="1800" dirty="0" smtClean="0">
                <a:latin typeface="+mn-lt"/>
              </a:rPr>
              <a:t> = 3 and </a:t>
            </a:r>
            <a:r>
              <a:rPr lang="en-US" sz="1800" dirty="0" err="1" smtClean="0">
                <a:latin typeface="+mn-lt"/>
              </a:rPr>
              <a:t>n</a:t>
            </a:r>
            <a:r>
              <a:rPr lang="en-US" sz="1800" dirty="0" smtClean="0">
                <a:latin typeface="+mn-lt"/>
              </a:rPr>
              <a:t> = 5/3). This is not the case in IFS.</a:t>
            </a:r>
          </a:p>
          <a:p>
            <a:pPr marL="342900" indent="-342900">
              <a:buAutoNum type="arabicParenBoth"/>
            </a:pPr>
            <a:endParaRPr lang="en-US" sz="1800" dirty="0">
              <a:latin typeface="+mn-lt"/>
            </a:endParaRPr>
          </a:p>
          <a:p>
            <a:pPr marL="342900" indent="-342900">
              <a:buAutoNum type="arabicParenBoth"/>
            </a:pPr>
            <a:r>
              <a:rPr lang="en-US" sz="1800" dirty="0" smtClean="0">
                <a:latin typeface="+mn-lt"/>
              </a:rPr>
              <a:t> Low frequency flow (periods &gt; 8 days) also shows interesting behavior</a:t>
            </a:r>
          </a:p>
          <a:p>
            <a:pPr marL="342900" indent="-342900">
              <a:buAutoNum type="arabicParenBoth"/>
            </a:pPr>
            <a:endParaRPr lang="en-US" sz="1800" dirty="0" smtClean="0">
              <a:latin typeface="+mn-lt"/>
            </a:endParaRPr>
          </a:p>
          <a:p>
            <a:pPr marL="342900" indent="-342900">
              <a:buAutoNum type="arabicParenBoth"/>
            </a:pPr>
            <a:r>
              <a:rPr lang="en-US" sz="1800" dirty="0" smtClean="0">
                <a:latin typeface="+mn-lt"/>
              </a:rPr>
              <a:t>Importance of non-hydrostatic dynamics</a:t>
            </a:r>
            <a:endParaRPr lang="en-US" sz="1800" dirty="0">
              <a:latin typeface="+mn-lt"/>
            </a:endParaRPr>
          </a:p>
        </p:txBody>
      </p:sp>
      <p:sp>
        <p:nvSpPr>
          <p:cNvPr id="5" name="Footer Placeholder 5"/>
          <p:cNvSpPr>
            <a:spLocks noGrp="1"/>
          </p:cNvSpPr>
          <p:nvPr>
            <p:ph type="ftr" sz="quarter" idx="11"/>
          </p:nvPr>
        </p:nvSpPr>
        <p:spPr>
          <a:xfrm>
            <a:off x="0" y="5067300"/>
            <a:ext cx="2057400" cy="228600"/>
          </a:xfrm>
        </p:spPr>
        <p:txBody>
          <a:bodyPr/>
          <a:lstStyle/>
          <a:p>
            <a:r>
              <a:rPr lang="en-US" sz="1050" b="1" dirty="0" smtClean="0">
                <a:solidFill>
                  <a:srgbClr val="10B17A"/>
                </a:solidFill>
                <a:latin typeface="+mn-lt"/>
              </a:rPr>
              <a:t>Courtesy David Straus</a:t>
            </a:r>
            <a:endParaRPr lang="en-US" sz="1050" b="1" dirty="0">
              <a:solidFill>
                <a:srgbClr val="10B17A"/>
              </a:solidFill>
              <a:latin typeface="+mn-lt"/>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1371600" y="0"/>
            <a:ext cx="6400800" cy="685800"/>
          </a:xfrm>
        </p:spPr>
        <p:txBody>
          <a:bodyPr/>
          <a:lstStyle/>
          <a:p>
            <a:r>
              <a:rPr lang="en-US" sz="3600" dirty="0" smtClean="0">
                <a:latin typeface="+mn-lt"/>
                <a:ea typeface="Times New Roman" pitchFamily="-107" charset="0"/>
                <a:cs typeface="Times New Roman" pitchFamily="-107" charset="0"/>
              </a:rPr>
              <a:t>Quasi-Biennial Oscillation</a:t>
            </a:r>
          </a:p>
        </p:txBody>
      </p:sp>
      <p:pic>
        <p:nvPicPr>
          <p:cNvPr id="7" name="Picture 6" descr="qbo_rean2_anom.png"/>
          <p:cNvPicPr>
            <a:picLocks noChangeAspect="1"/>
          </p:cNvPicPr>
          <p:nvPr/>
        </p:nvPicPr>
        <p:blipFill>
          <a:blip r:embed="rId2"/>
          <a:stretch>
            <a:fillRect/>
          </a:stretch>
        </p:blipFill>
        <p:spPr>
          <a:xfrm>
            <a:off x="3124200" y="1333500"/>
            <a:ext cx="2886764" cy="3840480"/>
          </a:xfrm>
          <a:prstGeom prst="rect">
            <a:avLst/>
          </a:prstGeom>
        </p:spPr>
      </p:pic>
      <p:pic>
        <p:nvPicPr>
          <p:cNvPr id="8" name="Picture 7" descr="qbo_ifs_amip_t1279_anom.png"/>
          <p:cNvPicPr>
            <a:picLocks noChangeAspect="1"/>
          </p:cNvPicPr>
          <p:nvPr/>
        </p:nvPicPr>
        <p:blipFill>
          <a:blip r:embed="rId3"/>
          <a:stretch>
            <a:fillRect/>
          </a:stretch>
        </p:blipFill>
        <p:spPr>
          <a:xfrm>
            <a:off x="6181039" y="1333500"/>
            <a:ext cx="2886761" cy="3840480"/>
          </a:xfrm>
          <a:prstGeom prst="rect">
            <a:avLst/>
          </a:prstGeom>
        </p:spPr>
      </p:pic>
      <p:pic>
        <p:nvPicPr>
          <p:cNvPr id="9" name="Picture 8" descr="qbo_ifs_amip_t159_anom.png"/>
          <p:cNvPicPr>
            <a:picLocks noChangeAspect="1"/>
          </p:cNvPicPr>
          <p:nvPr/>
        </p:nvPicPr>
        <p:blipFill>
          <a:blip r:embed="rId4"/>
          <a:stretch>
            <a:fillRect/>
          </a:stretch>
        </p:blipFill>
        <p:spPr>
          <a:xfrm>
            <a:off x="85040" y="1333500"/>
            <a:ext cx="2886760" cy="3840480"/>
          </a:xfrm>
          <a:prstGeom prst="rect">
            <a:avLst/>
          </a:prstGeom>
        </p:spPr>
      </p:pic>
      <p:sp>
        <p:nvSpPr>
          <p:cNvPr id="10" name="Title 1"/>
          <p:cNvSpPr txBox="1">
            <a:spLocks/>
          </p:cNvSpPr>
          <p:nvPr/>
        </p:nvSpPr>
        <p:spPr bwMode="auto">
          <a:xfrm>
            <a:off x="1371600" y="571500"/>
            <a:ext cx="6400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kern="0" dirty="0" smtClean="0">
                <a:solidFill>
                  <a:srgbClr val="FF0000"/>
                </a:solidFill>
                <a:latin typeface="+mn-lt"/>
                <a:ea typeface="Times New Roman" pitchFamily="-107" charset="0"/>
                <a:cs typeface="Times New Roman" pitchFamily="-107" charset="0"/>
              </a:rPr>
              <a:t>Zonal Mean Zonal Wind (5S-5N) </a:t>
            </a:r>
            <a:r>
              <a:rPr kumimoji="0" lang="en-US" sz="2000" b="1" i="0" u="none" strike="noStrike" kern="0" cap="none" spc="0" normalizeH="0" baseline="0" noProof="0" dirty="0" smtClean="0">
                <a:ln>
                  <a:noFill/>
                </a:ln>
                <a:solidFill>
                  <a:srgbClr val="FF0000"/>
                </a:solidFill>
                <a:effectLst/>
                <a:uLnTx/>
                <a:uFillTx/>
                <a:latin typeface="+mn-lt"/>
                <a:ea typeface="Times New Roman" pitchFamily="-107" charset="0"/>
                <a:cs typeface="Times New Roman" pitchFamily="-107" charset="0"/>
              </a:rPr>
              <a:t>Anomaly</a:t>
            </a:r>
          </a:p>
        </p:txBody>
      </p:sp>
      <p:sp>
        <p:nvSpPr>
          <p:cNvPr id="11" name="Title 1"/>
          <p:cNvSpPr txBox="1">
            <a:spLocks/>
          </p:cNvSpPr>
          <p:nvPr/>
        </p:nvSpPr>
        <p:spPr bwMode="auto">
          <a:xfrm>
            <a:off x="609600" y="1028700"/>
            <a:ext cx="1828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kern="0" dirty="0" smtClean="0">
                <a:latin typeface="+mn-lt"/>
                <a:ea typeface="Times New Roman" pitchFamily="-107" charset="0"/>
                <a:cs typeface="Times New Roman" pitchFamily="-107" charset="0"/>
              </a:rPr>
              <a:t>IFS T159</a:t>
            </a:r>
            <a:endParaRPr kumimoji="0" lang="en-US" sz="1600" b="1" i="0" u="none" strike="noStrike" kern="0" cap="none" spc="0" normalizeH="0" baseline="0" noProof="0" dirty="0" smtClean="0">
              <a:ln>
                <a:noFill/>
              </a:ln>
              <a:effectLst/>
              <a:uLnTx/>
              <a:uFillTx/>
              <a:latin typeface="+mn-lt"/>
              <a:ea typeface="Times New Roman" pitchFamily="-107" charset="0"/>
              <a:cs typeface="Times New Roman" pitchFamily="-107" charset="0"/>
            </a:endParaRPr>
          </a:p>
        </p:txBody>
      </p:sp>
      <p:sp>
        <p:nvSpPr>
          <p:cNvPr id="12" name="Title 1"/>
          <p:cNvSpPr txBox="1">
            <a:spLocks/>
          </p:cNvSpPr>
          <p:nvPr/>
        </p:nvSpPr>
        <p:spPr bwMode="auto">
          <a:xfrm>
            <a:off x="3733800" y="1028700"/>
            <a:ext cx="1828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kern="0" dirty="0" smtClean="0">
                <a:latin typeface="+mn-lt"/>
                <a:ea typeface="Times New Roman" pitchFamily="-107" charset="0"/>
                <a:cs typeface="Times New Roman" pitchFamily="-107" charset="0"/>
              </a:rPr>
              <a:t>Rean-2</a:t>
            </a:r>
            <a:endParaRPr kumimoji="0" lang="en-US" sz="1600" b="1" i="0" u="none" strike="noStrike" kern="0" cap="none" spc="0" normalizeH="0" baseline="0" noProof="0" dirty="0" smtClean="0">
              <a:ln>
                <a:noFill/>
              </a:ln>
              <a:effectLst/>
              <a:uLnTx/>
              <a:uFillTx/>
              <a:latin typeface="+mn-lt"/>
              <a:ea typeface="Times New Roman" pitchFamily="-107" charset="0"/>
              <a:cs typeface="Times New Roman" pitchFamily="-107" charset="0"/>
            </a:endParaRPr>
          </a:p>
        </p:txBody>
      </p:sp>
      <p:sp>
        <p:nvSpPr>
          <p:cNvPr id="13" name="Title 1"/>
          <p:cNvSpPr txBox="1">
            <a:spLocks/>
          </p:cNvSpPr>
          <p:nvPr/>
        </p:nvSpPr>
        <p:spPr bwMode="auto">
          <a:xfrm>
            <a:off x="6705600" y="1028700"/>
            <a:ext cx="1828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kern="0" dirty="0" smtClean="0">
                <a:latin typeface="+mn-lt"/>
                <a:ea typeface="Times New Roman" pitchFamily="-107" charset="0"/>
                <a:cs typeface="Times New Roman" pitchFamily="-107" charset="0"/>
              </a:rPr>
              <a:t>IFS T1279</a:t>
            </a:r>
            <a:endParaRPr kumimoji="0" lang="en-US" sz="1600" b="1" i="0" u="none" strike="noStrike" kern="0" cap="none" spc="0" normalizeH="0" baseline="0" noProof="0" dirty="0" smtClean="0">
              <a:ln>
                <a:noFill/>
              </a:ln>
              <a:effectLst/>
              <a:uLnTx/>
              <a:uFillTx/>
              <a:latin typeface="+mn-lt"/>
              <a:ea typeface="Times New Roman" pitchFamily="-107" charset="0"/>
              <a:cs typeface="Times New Roman" pitchFamily="-107" charset="0"/>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1371600" y="0"/>
            <a:ext cx="6400800" cy="685800"/>
          </a:xfrm>
        </p:spPr>
        <p:txBody>
          <a:bodyPr/>
          <a:lstStyle/>
          <a:p>
            <a:r>
              <a:rPr lang="en-US" sz="3600" dirty="0" smtClean="0">
                <a:latin typeface="+mn-lt"/>
                <a:ea typeface="Times New Roman" pitchFamily="-107" charset="0"/>
                <a:cs typeface="Times New Roman" pitchFamily="-107" charset="0"/>
              </a:rPr>
              <a:t>Quasi-Biennial Oscillation</a:t>
            </a:r>
          </a:p>
        </p:txBody>
      </p:sp>
      <p:sp>
        <p:nvSpPr>
          <p:cNvPr id="10" name="Title 1"/>
          <p:cNvSpPr txBox="1">
            <a:spLocks/>
          </p:cNvSpPr>
          <p:nvPr/>
        </p:nvSpPr>
        <p:spPr bwMode="auto">
          <a:xfrm>
            <a:off x="952500" y="571500"/>
            <a:ext cx="7239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kern="0" dirty="0" smtClean="0">
                <a:solidFill>
                  <a:srgbClr val="FF0000"/>
                </a:solidFill>
                <a:latin typeface="+mn-lt"/>
                <a:ea typeface="Times New Roman" pitchFamily="-107" charset="0"/>
                <a:cs typeface="Times New Roman" pitchFamily="-107" charset="0"/>
              </a:rPr>
              <a:t>Zonal Mean Zonal Wind (5S-5N) </a:t>
            </a:r>
            <a:r>
              <a:rPr kumimoji="0" lang="en-US" sz="2000" b="1" i="0" u="none" strike="noStrike" kern="0" cap="none" spc="0" normalizeH="0" baseline="0" noProof="0" dirty="0" smtClean="0">
                <a:ln>
                  <a:noFill/>
                </a:ln>
                <a:solidFill>
                  <a:srgbClr val="FF0000"/>
                </a:solidFill>
                <a:effectLst/>
                <a:uLnTx/>
                <a:uFillTx/>
                <a:latin typeface="+mn-lt"/>
                <a:ea typeface="Times New Roman" pitchFamily="-107" charset="0"/>
                <a:cs typeface="Times New Roman" pitchFamily="-107" charset="0"/>
              </a:rPr>
              <a:t>Mean Annual Cycle</a:t>
            </a:r>
          </a:p>
        </p:txBody>
      </p:sp>
      <p:sp>
        <p:nvSpPr>
          <p:cNvPr id="11" name="Title 1"/>
          <p:cNvSpPr txBox="1">
            <a:spLocks/>
          </p:cNvSpPr>
          <p:nvPr/>
        </p:nvSpPr>
        <p:spPr bwMode="auto">
          <a:xfrm>
            <a:off x="609600" y="1028700"/>
            <a:ext cx="1828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kern="0" dirty="0" smtClean="0">
                <a:latin typeface="+mn-lt"/>
                <a:ea typeface="Times New Roman" pitchFamily="-107" charset="0"/>
                <a:cs typeface="Times New Roman" pitchFamily="-107" charset="0"/>
              </a:rPr>
              <a:t>IFS T159</a:t>
            </a:r>
            <a:endParaRPr kumimoji="0" lang="en-US" sz="1600" b="1" i="0" u="none" strike="noStrike" kern="0" cap="none" spc="0" normalizeH="0" baseline="0" noProof="0" dirty="0" smtClean="0">
              <a:ln>
                <a:noFill/>
              </a:ln>
              <a:effectLst/>
              <a:uLnTx/>
              <a:uFillTx/>
              <a:latin typeface="+mn-lt"/>
              <a:ea typeface="Times New Roman" pitchFamily="-107" charset="0"/>
              <a:cs typeface="Times New Roman" pitchFamily="-107" charset="0"/>
            </a:endParaRPr>
          </a:p>
        </p:txBody>
      </p:sp>
      <p:sp>
        <p:nvSpPr>
          <p:cNvPr id="12" name="Title 1"/>
          <p:cNvSpPr txBox="1">
            <a:spLocks/>
          </p:cNvSpPr>
          <p:nvPr/>
        </p:nvSpPr>
        <p:spPr bwMode="auto">
          <a:xfrm>
            <a:off x="3733800" y="1028700"/>
            <a:ext cx="1828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kern="0" dirty="0" smtClean="0">
                <a:latin typeface="+mn-lt"/>
                <a:ea typeface="Times New Roman" pitchFamily="-107" charset="0"/>
                <a:cs typeface="Times New Roman" pitchFamily="-107" charset="0"/>
              </a:rPr>
              <a:t>Rean-2</a:t>
            </a:r>
            <a:endParaRPr kumimoji="0" lang="en-US" sz="1600" b="1" i="0" u="none" strike="noStrike" kern="0" cap="none" spc="0" normalizeH="0" baseline="0" noProof="0" dirty="0" smtClean="0">
              <a:ln>
                <a:noFill/>
              </a:ln>
              <a:effectLst/>
              <a:uLnTx/>
              <a:uFillTx/>
              <a:latin typeface="+mn-lt"/>
              <a:ea typeface="Times New Roman" pitchFamily="-107" charset="0"/>
              <a:cs typeface="Times New Roman" pitchFamily="-107" charset="0"/>
            </a:endParaRPr>
          </a:p>
        </p:txBody>
      </p:sp>
      <p:sp>
        <p:nvSpPr>
          <p:cNvPr id="13" name="Title 1"/>
          <p:cNvSpPr txBox="1">
            <a:spLocks/>
          </p:cNvSpPr>
          <p:nvPr/>
        </p:nvSpPr>
        <p:spPr bwMode="auto">
          <a:xfrm>
            <a:off x="6705600" y="1028700"/>
            <a:ext cx="1828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kern="0" dirty="0" smtClean="0">
                <a:latin typeface="+mn-lt"/>
                <a:ea typeface="Times New Roman" pitchFamily="-107" charset="0"/>
                <a:cs typeface="Times New Roman" pitchFamily="-107" charset="0"/>
              </a:rPr>
              <a:t>IFS T1279</a:t>
            </a:r>
            <a:endParaRPr kumimoji="0" lang="en-US" sz="1600" b="1" i="0" u="none" strike="noStrike" kern="0" cap="none" spc="0" normalizeH="0" baseline="0" noProof="0" dirty="0" smtClean="0">
              <a:ln>
                <a:noFill/>
              </a:ln>
              <a:effectLst/>
              <a:uLnTx/>
              <a:uFillTx/>
              <a:latin typeface="+mn-lt"/>
              <a:ea typeface="Times New Roman" pitchFamily="-107" charset="0"/>
              <a:cs typeface="Times New Roman" pitchFamily="-107" charset="0"/>
            </a:endParaRPr>
          </a:p>
        </p:txBody>
      </p:sp>
      <p:pic>
        <p:nvPicPr>
          <p:cNvPr id="14" name="Picture 13" descr="qbo_ifs_amip_t1279_clim.png"/>
          <p:cNvPicPr>
            <a:picLocks noChangeAspect="1"/>
          </p:cNvPicPr>
          <p:nvPr/>
        </p:nvPicPr>
        <p:blipFill>
          <a:blip r:embed="rId2"/>
          <a:stretch>
            <a:fillRect/>
          </a:stretch>
        </p:blipFill>
        <p:spPr>
          <a:xfrm>
            <a:off x="6172200" y="1333500"/>
            <a:ext cx="2886760" cy="3840480"/>
          </a:xfrm>
          <a:prstGeom prst="rect">
            <a:avLst/>
          </a:prstGeom>
        </p:spPr>
      </p:pic>
      <p:pic>
        <p:nvPicPr>
          <p:cNvPr id="15" name="Picture 14" descr="qbo_rean2_clim.png"/>
          <p:cNvPicPr>
            <a:picLocks noChangeAspect="1"/>
          </p:cNvPicPr>
          <p:nvPr/>
        </p:nvPicPr>
        <p:blipFill>
          <a:blip r:embed="rId3"/>
          <a:stretch>
            <a:fillRect/>
          </a:stretch>
        </p:blipFill>
        <p:spPr>
          <a:xfrm>
            <a:off x="3128620" y="1333500"/>
            <a:ext cx="2886760" cy="3840480"/>
          </a:xfrm>
          <a:prstGeom prst="rect">
            <a:avLst/>
          </a:prstGeom>
        </p:spPr>
      </p:pic>
      <p:pic>
        <p:nvPicPr>
          <p:cNvPr id="16" name="Picture 15" descr="qbo_ifs_amip_t159_clim.png"/>
          <p:cNvPicPr>
            <a:picLocks noChangeAspect="1"/>
          </p:cNvPicPr>
          <p:nvPr/>
        </p:nvPicPr>
        <p:blipFill>
          <a:blip r:embed="rId4"/>
          <a:stretch>
            <a:fillRect/>
          </a:stretch>
        </p:blipFill>
        <p:spPr>
          <a:xfrm>
            <a:off x="0" y="1333500"/>
            <a:ext cx="3078480" cy="3840480"/>
          </a:xfrm>
          <a:prstGeom prst="rect">
            <a:avLst/>
          </a:prstGeom>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
            <a:ext cx="4000500" cy="1121833"/>
          </a:xfrm>
        </p:spPr>
        <p:txBody>
          <a:bodyPr>
            <a:normAutofit/>
          </a:bodyPr>
          <a:lstStyle/>
          <a:p>
            <a:pPr>
              <a:defRPr/>
            </a:pPr>
            <a:r>
              <a:rPr lang="en-GB" sz="2400" b="1" dirty="0" smtClean="0"/>
              <a:t>IFS JFM Mean Snow Depth</a:t>
            </a:r>
            <a:br>
              <a:rPr lang="en-GB" sz="2400" b="1" dirty="0" smtClean="0"/>
            </a:br>
            <a:r>
              <a:rPr lang="en-GB" sz="1800" b="1" dirty="0" smtClean="0"/>
              <a:t>CONUS Transect at 40 N</a:t>
            </a:r>
            <a:endParaRPr lang="en-US" sz="2400" dirty="0"/>
          </a:p>
        </p:txBody>
      </p:sp>
      <p:pic>
        <p:nvPicPr>
          <p:cNvPr id="50179" name="Picture 5" descr="sd.png"/>
          <p:cNvPicPr>
            <a:picLocks noChangeAspect="1"/>
          </p:cNvPicPr>
          <p:nvPr/>
        </p:nvPicPr>
        <p:blipFill>
          <a:blip r:embed="rId3"/>
          <a:srcRect/>
          <a:stretch>
            <a:fillRect/>
          </a:stretch>
        </p:blipFill>
        <p:spPr bwMode="auto">
          <a:xfrm>
            <a:off x="4000500" y="0"/>
            <a:ext cx="5143500" cy="5715000"/>
          </a:xfrm>
          <a:prstGeom prst="rect">
            <a:avLst/>
          </a:prstGeom>
          <a:noFill/>
          <a:ln w="9525">
            <a:noFill/>
            <a:miter lim="800000"/>
            <a:headEnd/>
            <a:tailEnd/>
          </a:ln>
        </p:spPr>
      </p:pic>
      <p:sp>
        <p:nvSpPr>
          <p:cNvPr id="4" name="TextBox 3"/>
          <p:cNvSpPr txBox="1"/>
          <p:nvPr/>
        </p:nvSpPr>
        <p:spPr>
          <a:xfrm>
            <a:off x="0" y="2010833"/>
            <a:ext cx="4000500" cy="1938992"/>
          </a:xfrm>
          <a:prstGeom prst="rect">
            <a:avLst/>
          </a:prstGeom>
          <a:noFill/>
        </p:spPr>
        <p:txBody>
          <a:bodyPr wrap="square" rtlCol="0">
            <a:spAutoFit/>
          </a:bodyPr>
          <a:lstStyle/>
          <a:p>
            <a:pPr algn="ctr"/>
            <a:r>
              <a:rPr lang="en-US" sz="2400" u="sng" dirty="0" smtClean="0"/>
              <a:t>Interpolated high-resolution agrees with native T159</a:t>
            </a:r>
          </a:p>
          <a:p>
            <a:pPr algn="ctr"/>
            <a:endParaRPr lang="en-US" sz="2400" u="sng" dirty="0" smtClean="0"/>
          </a:p>
          <a:p>
            <a:pPr algn="ctr"/>
            <a:r>
              <a:rPr lang="en-US" sz="2400" u="sng" dirty="0" err="1" smtClean="0"/>
              <a:t>Orographic</a:t>
            </a:r>
            <a:r>
              <a:rPr lang="en-US" sz="2400" u="sng" dirty="0" smtClean="0"/>
              <a:t> features are not represented</a:t>
            </a:r>
            <a:endParaRPr lang="en-US" sz="2400" u="sng"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1" descr="sd_histograms.png"/>
          <p:cNvPicPr>
            <a:picLocks noChangeAspect="1"/>
          </p:cNvPicPr>
          <p:nvPr/>
        </p:nvPicPr>
        <p:blipFill>
          <a:blip r:embed="rId3"/>
          <a:srcRect l="2315" r="3819" b="2607"/>
          <a:stretch>
            <a:fillRect/>
          </a:stretch>
        </p:blipFill>
        <p:spPr bwMode="auto">
          <a:xfrm>
            <a:off x="560919" y="1"/>
            <a:ext cx="8583083" cy="5238749"/>
          </a:xfrm>
          <a:prstGeom prst="rect">
            <a:avLst/>
          </a:prstGeom>
          <a:noFill/>
          <a:ln w="9525">
            <a:noFill/>
            <a:miter lim="800000"/>
            <a:headEnd/>
            <a:tailEnd/>
          </a:ln>
        </p:spPr>
      </p:pic>
      <p:sp>
        <p:nvSpPr>
          <p:cNvPr id="3" name="TextBox 2"/>
          <p:cNvSpPr txBox="1"/>
          <p:nvPr/>
        </p:nvSpPr>
        <p:spPr>
          <a:xfrm>
            <a:off x="99254" y="155438"/>
            <a:ext cx="553998" cy="1169100"/>
          </a:xfrm>
          <a:prstGeom prst="rect">
            <a:avLst/>
          </a:prstGeom>
          <a:noFill/>
        </p:spPr>
        <p:txBody>
          <a:bodyPr vert="vert270" wrap="none" rtlCol="0">
            <a:spAutoFit/>
          </a:bodyPr>
          <a:lstStyle/>
          <a:p>
            <a:r>
              <a:rPr lang="en-US" dirty="0" smtClean="0"/>
              <a:t>Reduced </a:t>
            </a:r>
            <a:endParaRPr lang="en-US" dirty="0"/>
          </a:p>
        </p:txBody>
      </p:sp>
      <p:sp>
        <p:nvSpPr>
          <p:cNvPr id="4" name="TextBox 3"/>
          <p:cNvSpPr txBox="1"/>
          <p:nvPr/>
        </p:nvSpPr>
        <p:spPr>
          <a:xfrm rot="16200000">
            <a:off x="-126275" y="3634638"/>
            <a:ext cx="1005053" cy="461665"/>
          </a:xfrm>
          <a:prstGeom prst="rect">
            <a:avLst/>
          </a:prstGeom>
          <a:noFill/>
        </p:spPr>
        <p:txBody>
          <a:bodyPr wrap="none" rtlCol="0">
            <a:spAutoFit/>
          </a:bodyPr>
          <a:lstStyle/>
          <a:p>
            <a:r>
              <a:rPr lang="en-US" dirty="0" smtClean="0"/>
              <a:t>Native</a:t>
            </a:r>
            <a:endParaRPr lang="en-US" dirty="0"/>
          </a:p>
        </p:txBody>
      </p:sp>
      <p:sp>
        <p:nvSpPr>
          <p:cNvPr id="5" name="TextBox 4"/>
          <p:cNvSpPr txBox="1"/>
          <p:nvPr/>
        </p:nvSpPr>
        <p:spPr>
          <a:xfrm>
            <a:off x="2180167" y="5230168"/>
            <a:ext cx="5424682" cy="461665"/>
          </a:xfrm>
          <a:prstGeom prst="rect">
            <a:avLst/>
          </a:prstGeom>
          <a:noFill/>
        </p:spPr>
        <p:txBody>
          <a:bodyPr wrap="none" rtlCol="0">
            <a:spAutoFit/>
          </a:bodyPr>
          <a:lstStyle/>
          <a:p>
            <a:r>
              <a:rPr lang="en-US" sz="2400" u="sng" dirty="0" smtClean="0"/>
              <a:t>Decreasing Resolution Biases Distribution</a:t>
            </a:r>
            <a:endParaRPr lang="en-US" sz="2400" u="sng" dirty="0"/>
          </a:p>
        </p:txBody>
      </p:sp>
      <p:grpSp>
        <p:nvGrpSpPr>
          <p:cNvPr id="2" name="Group 9"/>
          <p:cNvGrpSpPr/>
          <p:nvPr/>
        </p:nvGrpSpPr>
        <p:grpSpPr>
          <a:xfrm>
            <a:off x="3344333" y="1557867"/>
            <a:ext cx="5274734" cy="3442197"/>
            <a:chOff x="3344333" y="1557866"/>
            <a:chExt cx="5274734" cy="3442197"/>
          </a:xfrm>
        </p:grpSpPr>
        <p:sp>
          <p:nvSpPr>
            <p:cNvPr id="6" name="Oval 5"/>
            <p:cNvSpPr/>
            <p:nvPr/>
          </p:nvSpPr>
          <p:spPr>
            <a:xfrm>
              <a:off x="3344333" y="1557866"/>
              <a:ext cx="2506134" cy="982133"/>
            </a:xfrm>
            <a:prstGeom prst="ellipse">
              <a:avLst/>
            </a:prstGeom>
            <a:noFill/>
            <a:ln w="2222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112933" y="1557866"/>
              <a:ext cx="2506134" cy="982133"/>
            </a:xfrm>
            <a:prstGeom prst="ellipse">
              <a:avLst/>
            </a:prstGeom>
            <a:noFill/>
            <a:ln w="2222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344333" y="4009463"/>
              <a:ext cx="2506134" cy="956732"/>
            </a:xfrm>
            <a:prstGeom prst="ellipse">
              <a:avLst/>
            </a:prstGeom>
            <a:noFill/>
            <a:ln w="2222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112933" y="4017930"/>
              <a:ext cx="2506134" cy="982133"/>
            </a:xfrm>
            <a:prstGeom prst="ellipse">
              <a:avLst/>
            </a:prstGeom>
            <a:noFill/>
            <a:ln w="2222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42900" y="0"/>
            <a:ext cx="8458200" cy="635000"/>
          </a:xfrm>
        </p:spPr>
        <p:txBody>
          <a:bodyPr/>
          <a:lstStyle/>
          <a:p>
            <a:pPr eaLnBrk="1" hangingPunct="1"/>
            <a:r>
              <a:rPr lang="en-US" sz="3600" b="1" dirty="0">
                <a:solidFill>
                  <a:srgbClr val="E31323"/>
                </a:solidFill>
                <a:latin typeface="+mn-lt"/>
              </a:rPr>
              <a:t>May 2009 - Tropical Cyclone </a:t>
            </a:r>
            <a:r>
              <a:rPr lang="en-US" sz="3600" b="1" dirty="0" err="1">
                <a:solidFill>
                  <a:srgbClr val="E31323"/>
                </a:solidFill>
                <a:latin typeface="+mn-lt"/>
              </a:rPr>
              <a:t>Aila</a:t>
            </a:r>
            <a:endParaRPr lang="en-US" sz="3600" b="1" dirty="0">
              <a:solidFill>
                <a:srgbClr val="E31323"/>
              </a:solidFill>
              <a:latin typeface="+mn-lt"/>
            </a:endParaRPr>
          </a:p>
        </p:txBody>
      </p:sp>
      <p:pic>
        <p:nvPicPr>
          <p:cNvPr id="26627" name="Picture 3"/>
          <p:cNvPicPr>
            <a:picLocks noChangeAspect="1" noChangeArrowheads="1"/>
          </p:cNvPicPr>
          <p:nvPr/>
        </p:nvPicPr>
        <p:blipFill>
          <a:blip r:embed="rId2"/>
          <a:srcRect b="83870"/>
          <a:stretch>
            <a:fillRect/>
          </a:stretch>
        </p:blipFill>
        <p:spPr bwMode="auto">
          <a:xfrm>
            <a:off x="1219200" y="4572000"/>
            <a:ext cx="7086600" cy="762000"/>
          </a:xfrm>
          <a:prstGeom prst="rect">
            <a:avLst/>
          </a:prstGeom>
          <a:noFill/>
          <a:ln w="9525">
            <a:noFill/>
            <a:miter lim="800000"/>
            <a:headEnd/>
            <a:tailEnd/>
          </a:ln>
        </p:spPr>
      </p:pic>
      <p:pic>
        <p:nvPicPr>
          <p:cNvPr id="26628" name="Picture 4"/>
          <p:cNvPicPr>
            <a:picLocks noChangeAspect="1" noChangeArrowheads="1"/>
          </p:cNvPicPr>
          <p:nvPr/>
        </p:nvPicPr>
        <p:blipFill>
          <a:blip r:embed="rId3"/>
          <a:srcRect l="12001" r="31000"/>
          <a:stretch>
            <a:fillRect/>
          </a:stretch>
        </p:blipFill>
        <p:spPr bwMode="auto">
          <a:xfrm>
            <a:off x="3430589" y="698500"/>
            <a:ext cx="4002087" cy="3619500"/>
          </a:xfrm>
          <a:prstGeom prst="rect">
            <a:avLst/>
          </a:prstGeom>
          <a:noFill/>
          <a:ln w="9525">
            <a:noFill/>
            <a:miter lim="800000"/>
            <a:headEnd/>
            <a:tailEnd/>
          </a:ln>
        </p:spPr>
      </p:pic>
      <p:sp>
        <p:nvSpPr>
          <p:cNvPr id="26629" name="Rectangle 5"/>
          <p:cNvSpPr>
            <a:spLocks noChangeArrowheads="1"/>
          </p:cNvSpPr>
          <p:nvPr/>
        </p:nvSpPr>
        <p:spPr bwMode="auto">
          <a:xfrm>
            <a:off x="7489826" y="3048000"/>
            <a:ext cx="877163" cy="276999"/>
          </a:xfrm>
          <a:prstGeom prst="rect">
            <a:avLst/>
          </a:prstGeom>
          <a:noFill/>
          <a:ln w="9525">
            <a:noFill/>
            <a:miter lim="800000"/>
            <a:headEnd/>
            <a:tailEnd/>
          </a:ln>
        </p:spPr>
        <p:txBody>
          <a:bodyPr wrap="none">
            <a:prstTxWarp prst="textNoShape">
              <a:avLst/>
            </a:prstTxWarp>
            <a:spAutoFit/>
          </a:bodyPr>
          <a:lstStyle/>
          <a:p>
            <a:r>
              <a:rPr lang="en-US" sz="1200" b="1">
                <a:solidFill>
                  <a:srgbClr val="E31323"/>
                </a:solidFill>
                <a:latin typeface="+mn-lt"/>
              </a:rPr>
              <a:t>23May09</a:t>
            </a:r>
          </a:p>
        </p:txBody>
      </p:sp>
      <p:sp>
        <p:nvSpPr>
          <p:cNvPr id="26630" name="Line 6"/>
          <p:cNvSpPr>
            <a:spLocks noChangeShapeType="1"/>
          </p:cNvSpPr>
          <p:nvPr/>
        </p:nvSpPr>
        <p:spPr bwMode="auto">
          <a:xfrm>
            <a:off x="6042025" y="2857500"/>
            <a:ext cx="1447800" cy="317500"/>
          </a:xfrm>
          <a:prstGeom prst="line">
            <a:avLst/>
          </a:prstGeom>
          <a:noFill/>
          <a:ln w="25400">
            <a:solidFill>
              <a:srgbClr val="E31323"/>
            </a:solidFill>
            <a:round/>
            <a:headEnd/>
            <a:tailEnd/>
          </a:ln>
        </p:spPr>
        <p:txBody>
          <a:bodyPr wrap="none" anchor="ctr">
            <a:prstTxWarp prst="textNoShape">
              <a:avLst/>
            </a:prstTxWarp>
          </a:bodyPr>
          <a:lstStyle/>
          <a:p>
            <a:endParaRPr lang="en-US">
              <a:latin typeface="+mn-lt"/>
            </a:endParaRPr>
          </a:p>
        </p:txBody>
      </p:sp>
      <p:sp>
        <p:nvSpPr>
          <p:cNvPr id="26631" name="Rectangle 7"/>
          <p:cNvSpPr>
            <a:spLocks noChangeArrowheads="1"/>
          </p:cNvSpPr>
          <p:nvPr/>
        </p:nvSpPr>
        <p:spPr bwMode="auto">
          <a:xfrm>
            <a:off x="7489826" y="2349500"/>
            <a:ext cx="877163" cy="276999"/>
          </a:xfrm>
          <a:prstGeom prst="rect">
            <a:avLst/>
          </a:prstGeom>
          <a:noFill/>
          <a:ln w="9525">
            <a:noFill/>
            <a:miter lim="800000"/>
            <a:headEnd/>
            <a:tailEnd/>
          </a:ln>
        </p:spPr>
        <p:txBody>
          <a:bodyPr wrap="none">
            <a:prstTxWarp prst="textNoShape">
              <a:avLst/>
            </a:prstTxWarp>
            <a:spAutoFit/>
          </a:bodyPr>
          <a:lstStyle/>
          <a:p>
            <a:r>
              <a:rPr lang="en-US" sz="1200" b="1">
                <a:solidFill>
                  <a:srgbClr val="E31323"/>
                </a:solidFill>
                <a:latin typeface="+mn-lt"/>
              </a:rPr>
              <a:t>25May09</a:t>
            </a:r>
          </a:p>
        </p:txBody>
      </p:sp>
      <p:sp>
        <p:nvSpPr>
          <p:cNvPr id="26632" name="Line 8"/>
          <p:cNvSpPr>
            <a:spLocks noChangeShapeType="1"/>
          </p:cNvSpPr>
          <p:nvPr/>
        </p:nvSpPr>
        <p:spPr bwMode="auto">
          <a:xfrm>
            <a:off x="6118225" y="2159000"/>
            <a:ext cx="1371600" cy="317500"/>
          </a:xfrm>
          <a:prstGeom prst="line">
            <a:avLst/>
          </a:prstGeom>
          <a:noFill/>
          <a:ln w="25400">
            <a:solidFill>
              <a:srgbClr val="E31323"/>
            </a:solidFill>
            <a:round/>
            <a:headEnd/>
            <a:tailEnd/>
          </a:ln>
        </p:spPr>
        <p:txBody>
          <a:bodyPr wrap="none" anchor="ctr">
            <a:prstTxWarp prst="textNoShape">
              <a:avLst/>
            </a:prstTxWarp>
          </a:bodyPr>
          <a:lstStyle/>
          <a:p>
            <a:endParaRPr lang="en-US">
              <a:latin typeface="+mn-lt"/>
            </a:endParaRPr>
          </a:p>
        </p:txBody>
      </p:sp>
      <p:sp>
        <p:nvSpPr>
          <p:cNvPr id="26633" name="Rectangle 9"/>
          <p:cNvSpPr>
            <a:spLocks noChangeArrowheads="1"/>
          </p:cNvSpPr>
          <p:nvPr/>
        </p:nvSpPr>
        <p:spPr bwMode="auto">
          <a:xfrm>
            <a:off x="7489826" y="3556000"/>
            <a:ext cx="877163" cy="276999"/>
          </a:xfrm>
          <a:prstGeom prst="rect">
            <a:avLst/>
          </a:prstGeom>
          <a:noFill/>
          <a:ln w="9525">
            <a:noFill/>
            <a:miter lim="800000"/>
            <a:headEnd/>
            <a:tailEnd/>
          </a:ln>
        </p:spPr>
        <p:txBody>
          <a:bodyPr wrap="none">
            <a:prstTxWarp prst="textNoShape">
              <a:avLst/>
            </a:prstTxWarp>
            <a:spAutoFit/>
          </a:bodyPr>
          <a:lstStyle/>
          <a:p>
            <a:r>
              <a:rPr lang="en-US" sz="1200" b="1">
                <a:solidFill>
                  <a:srgbClr val="E31323"/>
                </a:solidFill>
                <a:latin typeface="+mn-lt"/>
              </a:rPr>
              <a:t>21May09</a:t>
            </a:r>
          </a:p>
        </p:txBody>
      </p:sp>
      <p:sp>
        <p:nvSpPr>
          <p:cNvPr id="26634" name="Line 10"/>
          <p:cNvSpPr>
            <a:spLocks noChangeShapeType="1"/>
          </p:cNvSpPr>
          <p:nvPr/>
        </p:nvSpPr>
        <p:spPr bwMode="auto">
          <a:xfrm>
            <a:off x="6042025" y="3492500"/>
            <a:ext cx="1447800" cy="190500"/>
          </a:xfrm>
          <a:prstGeom prst="line">
            <a:avLst/>
          </a:prstGeom>
          <a:noFill/>
          <a:ln w="25400">
            <a:solidFill>
              <a:srgbClr val="E31323"/>
            </a:solidFill>
            <a:round/>
            <a:headEnd/>
            <a:tailEnd/>
          </a:ln>
        </p:spPr>
        <p:txBody>
          <a:bodyPr wrap="none" anchor="ctr">
            <a:prstTxWarp prst="textNoShape">
              <a:avLst/>
            </a:prstTxWarp>
          </a:bodyPr>
          <a:lstStyle/>
          <a:p>
            <a:endParaRPr lang="en-US">
              <a:latin typeface="+mn-lt"/>
            </a:endParaRPr>
          </a:p>
        </p:txBody>
      </p:sp>
      <p:sp>
        <p:nvSpPr>
          <p:cNvPr id="26635" name="Rectangle 7"/>
          <p:cNvSpPr>
            <a:spLocks noChangeArrowheads="1"/>
          </p:cNvSpPr>
          <p:nvPr/>
        </p:nvSpPr>
        <p:spPr bwMode="auto">
          <a:xfrm>
            <a:off x="0" y="1028700"/>
            <a:ext cx="3505200" cy="2677656"/>
          </a:xfrm>
          <a:prstGeom prst="rect">
            <a:avLst/>
          </a:prstGeom>
          <a:noFill/>
          <a:ln w="9525">
            <a:noFill/>
            <a:miter lim="800000"/>
            <a:headEnd/>
            <a:tailEnd/>
          </a:ln>
        </p:spPr>
        <p:txBody>
          <a:bodyPr>
            <a:prstTxWarp prst="textNoShape">
              <a:avLst/>
            </a:prstTxWarp>
            <a:spAutoFit/>
          </a:bodyPr>
          <a:lstStyle/>
          <a:p>
            <a:r>
              <a:rPr lang="en-US" b="1" u="sng" dirty="0">
                <a:solidFill>
                  <a:srgbClr val="000090"/>
                </a:solidFill>
                <a:latin typeface="+mn-lt"/>
              </a:rPr>
              <a:t>Single case example</a:t>
            </a:r>
            <a:r>
              <a:rPr lang="en-US" b="1" dirty="0">
                <a:solidFill>
                  <a:srgbClr val="000090"/>
                </a:solidFill>
                <a:latin typeface="+mn-lt"/>
              </a:rPr>
              <a:t>:</a:t>
            </a:r>
          </a:p>
          <a:p>
            <a:r>
              <a:rPr lang="en-US" b="1" dirty="0">
                <a:solidFill>
                  <a:srgbClr val="000090"/>
                </a:solidFill>
                <a:latin typeface="+mn-lt"/>
              </a:rPr>
              <a:t>NICAM simulation</a:t>
            </a:r>
            <a:r>
              <a:rPr lang="en-US" b="1" dirty="0" smtClean="0">
                <a:solidFill>
                  <a:srgbClr val="000090"/>
                </a:solidFill>
                <a:latin typeface="+mn-lt"/>
              </a:rPr>
              <a:t> accurately </a:t>
            </a:r>
            <a:r>
              <a:rPr lang="en-US" b="1" dirty="0">
                <a:solidFill>
                  <a:srgbClr val="000090"/>
                </a:solidFill>
                <a:latin typeface="+mn-lt"/>
              </a:rPr>
              <a:t>predicted development, evolution and track of</a:t>
            </a:r>
            <a:r>
              <a:rPr lang="en-US" b="1" dirty="0" smtClean="0">
                <a:solidFill>
                  <a:srgbClr val="000090"/>
                </a:solidFill>
                <a:latin typeface="+mn-lt"/>
              </a:rPr>
              <a:t> TC </a:t>
            </a:r>
            <a:r>
              <a:rPr lang="en-US" b="1" dirty="0" err="1" smtClean="0">
                <a:solidFill>
                  <a:srgbClr val="000090"/>
                </a:solidFill>
                <a:latin typeface="+mn-lt"/>
              </a:rPr>
              <a:t>Aila</a:t>
            </a:r>
            <a:r>
              <a:rPr lang="en-US" b="1" dirty="0" smtClean="0">
                <a:solidFill>
                  <a:srgbClr val="000090"/>
                </a:solidFill>
                <a:latin typeface="+mn-lt"/>
              </a:rPr>
              <a:t> </a:t>
            </a:r>
            <a:r>
              <a:rPr lang="en-US" b="1" dirty="0">
                <a:solidFill>
                  <a:srgbClr val="000090"/>
                </a:solidFill>
                <a:latin typeface="+mn-lt"/>
              </a:rPr>
              <a:t>over 5-day period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6386" name="Picture 7" descr="FR.png                                                         000865F2Macintosh HD                   C2DA7588:"/>
          <p:cNvPicPr>
            <a:picLocks noChangeAspect="1" noChangeArrowheads="1"/>
          </p:cNvPicPr>
          <p:nvPr/>
        </p:nvPicPr>
        <p:blipFill>
          <a:blip r:embed="rId2">
            <a:lum bright="44000" contrast="-60000"/>
          </a:blip>
          <a:srcRect/>
          <a:stretch>
            <a:fillRect/>
          </a:stretch>
        </p:blipFill>
        <p:spPr bwMode="auto">
          <a:xfrm>
            <a:off x="0" y="0"/>
            <a:ext cx="9144000" cy="5715000"/>
          </a:xfrm>
          <a:prstGeom prst="rect">
            <a:avLst/>
          </a:prstGeom>
          <a:noFill/>
          <a:ln w="9525">
            <a:noFill/>
            <a:miter lim="800000"/>
            <a:headEnd/>
            <a:tailEnd/>
          </a:ln>
        </p:spPr>
      </p:pic>
      <p:sp>
        <p:nvSpPr>
          <p:cNvPr id="16387" name="Rectangle 4"/>
          <p:cNvSpPr>
            <a:spLocks noChangeArrowheads="1"/>
          </p:cNvSpPr>
          <p:nvPr/>
        </p:nvSpPr>
        <p:spPr bwMode="auto">
          <a:xfrm>
            <a:off x="190500" y="2476500"/>
            <a:ext cx="8763000" cy="2895600"/>
          </a:xfrm>
          <a:prstGeom prst="rect">
            <a:avLst/>
          </a:prstGeom>
          <a:noFill/>
          <a:ln w="9525">
            <a:noFill/>
            <a:miter lim="800000"/>
            <a:headEnd/>
            <a:tailEnd/>
          </a:ln>
        </p:spPr>
        <p:txBody>
          <a:bodyPr>
            <a:prstTxWarp prst="textNoShape">
              <a:avLst/>
            </a:prstTxWarp>
          </a:bodyPr>
          <a:lstStyle/>
          <a:p>
            <a:pPr algn="ctr" eaLnBrk="1" hangingPunct="1">
              <a:spcBef>
                <a:spcPct val="20000"/>
              </a:spcBef>
            </a:pPr>
            <a:r>
              <a:rPr lang="en-US" sz="3200" b="1" dirty="0" smtClean="0">
                <a:solidFill>
                  <a:srgbClr val="E31323"/>
                </a:solidFill>
                <a:latin typeface="Helvetica" pitchFamily="-107" charset="0"/>
              </a:rPr>
              <a:t>Revolutionizing Climate Modeling</a:t>
            </a:r>
            <a:endParaRPr lang="en-US" sz="3200" b="1" dirty="0" smtClean="0">
              <a:latin typeface="Helvetica" pitchFamily="-107" charset="0"/>
            </a:endParaRPr>
          </a:p>
          <a:p>
            <a:pPr algn="ctr" eaLnBrk="1" hangingPunct="1">
              <a:spcBef>
                <a:spcPct val="20000"/>
              </a:spcBef>
            </a:pPr>
            <a:r>
              <a:rPr lang="en-US" sz="2800" b="1" dirty="0" smtClean="0">
                <a:latin typeface="Helvetica" pitchFamily="-107" charset="0"/>
              </a:rPr>
              <a:t>2008 World Modeling Summit Established Requirements for Climate Change Modeling: </a:t>
            </a:r>
          </a:p>
          <a:p>
            <a:pPr marL="2054225" indent="-450850" eaLnBrk="1" hangingPunct="1">
              <a:spcBef>
                <a:spcPct val="20000"/>
              </a:spcBef>
              <a:buFont typeface="Arial"/>
              <a:buChar char="•"/>
            </a:pPr>
            <a:r>
              <a:rPr lang="en-US" b="1" dirty="0" smtClean="0">
                <a:latin typeface="Helvetica" pitchFamily="-107" charset="0"/>
              </a:rPr>
              <a:t>Dedicated </a:t>
            </a:r>
            <a:r>
              <a:rPr lang="en-US" b="1" dirty="0">
                <a:latin typeface="Helvetica" pitchFamily="-107" charset="0"/>
              </a:rPr>
              <a:t>High-End Computing</a:t>
            </a:r>
            <a:r>
              <a:rPr lang="en-US" b="1" dirty="0" smtClean="0">
                <a:latin typeface="Helvetica" pitchFamily="-107" charset="0"/>
              </a:rPr>
              <a:t> </a:t>
            </a:r>
          </a:p>
          <a:p>
            <a:pPr marL="2054225" indent="-450850" eaLnBrk="1" hangingPunct="1">
              <a:spcBef>
                <a:spcPct val="20000"/>
              </a:spcBef>
              <a:buFont typeface="Arial"/>
              <a:buChar char="•"/>
            </a:pPr>
            <a:r>
              <a:rPr lang="en-US" b="1" dirty="0" smtClean="0">
                <a:latin typeface="Helvetica" pitchFamily="-107" charset="0"/>
              </a:rPr>
              <a:t>International Collaboration</a:t>
            </a:r>
            <a:endParaRPr lang="en-US" dirty="0" smtClean="0">
              <a:latin typeface="Helvetica" pitchFamily="-107" charset="0"/>
            </a:endParaRPr>
          </a:p>
        </p:txBody>
      </p:sp>
      <p:sp>
        <p:nvSpPr>
          <p:cNvPr id="16388" name="Rectangle 8"/>
          <p:cNvSpPr>
            <a:spLocks noChangeArrowheads="1"/>
          </p:cNvSpPr>
          <p:nvPr/>
        </p:nvSpPr>
        <p:spPr bwMode="auto">
          <a:xfrm>
            <a:off x="7096126" y="5511271"/>
            <a:ext cx="2082621" cy="246221"/>
          </a:xfrm>
          <a:prstGeom prst="rect">
            <a:avLst/>
          </a:prstGeom>
          <a:noFill/>
          <a:ln w="9525">
            <a:noFill/>
            <a:miter lim="800000"/>
            <a:headEnd/>
            <a:tailEnd/>
          </a:ln>
        </p:spPr>
        <p:txBody>
          <a:bodyPr wrap="none">
            <a:prstTxWarp prst="textNoShape">
              <a:avLst/>
            </a:prstTxWarp>
            <a:spAutoFit/>
          </a:bodyPr>
          <a:lstStyle/>
          <a:p>
            <a:r>
              <a:rPr lang="en-US" sz="1000" b="1">
                <a:latin typeface="Helvetica" pitchFamily="-107" charset="0"/>
              </a:rPr>
              <a:t>Apologies to Eugene Delacroix</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114300"/>
            <a:ext cx="7162800" cy="952500"/>
          </a:xfrm>
        </p:spPr>
        <p:txBody>
          <a:bodyPr/>
          <a:lstStyle/>
          <a:p>
            <a:pPr eaLnBrk="1" hangingPunct="1"/>
            <a:r>
              <a:rPr lang="en-US" b="1" dirty="0" smtClean="0">
                <a:solidFill>
                  <a:srgbClr val="0D5279"/>
                </a:solidFill>
              </a:rPr>
              <a:t>Origin of Project</a:t>
            </a:r>
            <a:endParaRPr lang="en-US" dirty="0" smtClean="0">
              <a:solidFill>
                <a:srgbClr val="0D5279"/>
              </a:solidFill>
            </a:endParaRPr>
          </a:p>
        </p:txBody>
      </p:sp>
      <p:sp>
        <p:nvSpPr>
          <p:cNvPr id="20483" name="Rectangle 3"/>
          <p:cNvSpPr>
            <a:spLocks noGrp="1" noChangeArrowheads="1"/>
          </p:cNvSpPr>
          <p:nvPr>
            <p:ph type="body" idx="1"/>
          </p:nvPr>
        </p:nvSpPr>
        <p:spPr>
          <a:xfrm>
            <a:off x="1371600" y="952500"/>
            <a:ext cx="7772400" cy="4508500"/>
          </a:xfrm>
        </p:spPr>
        <p:txBody>
          <a:bodyPr/>
          <a:lstStyle/>
          <a:p>
            <a:pPr lvl="1" eaLnBrk="1" hangingPunct="1">
              <a:buFont typeface="Symbol" pitchFamily="-107" charset="2"/>
              <a:buChar char="·"/>
            </a:pPr>
            <a:r>
              <a:rPr lang="en-US" sz="1600" dirty="0" smtClean="0">
                <a:ea typeface="Times" pitchFamily="-107" charset="0"/>
                <a:cs typeface="Times" pitchFamily="-107" charset="0"/>
                <a:sym typeface="Symbol" pitchFamily="-107" charset="2"/>
              </a:rPr>
              <a:t>The World Modeling Summit (WMS) in May 2008 at ECMWF called for revolution in climate modeling to more rapidly advance improvement in climate model resolution, accuracy and reliability</a:t>
            </a:r>
          </a:p>
          <a:p>
            <a:pPr lvl="1" eaLnBrk="1" hangingPunct="1">
              <a:buFont typeface="Symbol" pitchFamily="-107" charset="2"/>
              <a:buChar char="·"/>
            </a:pPr>
            <a:r>
              <a:rPr lang="en-US" sz="1600" dirty="0" smtClean="0">
                <a:ea typeface="Times" pitchFamily="-107" charset="0"/>
                <a:cs typeface="Times" pitchFamily="-107" charset="0"/>
                <a:sym typeface="Symbol" pitchFamily="-107" charset="2"/>
              </a:rPr>
              <a:t>The WMS recommended </a:t>
            </a:r>
            <a:r>
              <a:rPr lang="en-US" sz="1600" dirty="0" err="1" smtClean="0">
                <a:ea typeface="Times" pitchFamily="-107" charset="0"/>
                <a:cs typeface="Times" pitchFamily="-107" charset="0"/>
                <a:sym typeface="Symbol" pitchFamily="-107" charset="2"/>
              </a:rPr>
              <a:t>petascale</a:t>
            </a:r>
            <a:r>
              <a:rPr lang="en-US" sz="1600" dirty="0" smtClean="0">
                <a:ea typeface="Times" pitchFamily="-107" charset="0"/>
                <a:cs typeface="Times" pitchFamily="-107" charset="0"/>
                <a:sym typeface="Symbol" pitchFamily="-107" charset="2"/>
              </a:rPr>
              <a:t> supercomputers dedicated to climate modeling at at least 3 international facilities</a:t>
            </a:r>
          </a:p>
          <a:p>
            <a:pPr lvl="2" eaLnBrk="1" hangingPunct="1">
              <a:buFont typeface="Symbol" pitchFamily="-107" charset="2"/>
              <a:buChar char="·"/>
            </a:pPr>
            <a:r>
              <a:rPr lang="en-US" sz="1200" dirty="0" smtClean="0">
                <a:ea typeface="Times" pitchFamily="-107" charset="0"/>
                <a:cs typeface="Times" pitchFamily="-107" charset="0"/>
                <a:sym typeface="Symbol" pitchFamily="-107" charset="2"/>
              </a:rPr>
              <a:t>Dedicated </a:t>
            </a:r>
            <a:r>
              <a:rPr lang="en-US" sz="1200" dirty="0" err="1" smtClean="0">
                <a:ea typeface="Times" pitchFamily="-107" charset="0"/>
                <a:cs typeface="Times" pitchFamily="-107" charset="0"/>
                <a:sym typeface="Symbol" pitchFamily="-107" charset="2"/>
              </a:rPr>
              <a:t>petascale</a:t>
            </a:r>
            <a:r>
              <a:rPr lang="en-US" sz="1200" dirty="0" smtClean="0">
                <a:ea typeface="Times" pitchFamily="-107" charset="0"/>
                <a:cs typeface="Times" pitchFamily="-107" charset="0"/>
                <a:sym typeface="Symbol" pitchFamily="-107" charset="2"/>
              </a:rPr>
              <a:t> machines are needed to provide enough computational capability and a controlled environment to support long runs and the management and analysis of very large (</a:t>
            </a:r>
            <a:r>
              <a:rPr lang="en-US" sz="1200" dirty="0" err="1" smtClean="0">
                <a:ea typeface="Times" pitchFamily="-107" charset="0"/>
                <a:cs typeface="Times" pitchFamily="-107" charset="0"/>
                <a:sym typeface="Symbol" pitchFamily="-107" charset="2"/>
              </a:rPr>
              <a:t>petabyte</a:t>
            </a:r>
            <a:r>
              <a:rPr lang="en-US" sz="1200" dirty="0" smtClean="0">
                <a:ea typeface="Times" pitchFamily="-107" charset="0"/>
                <a:cs typeface="Times" pitchFamily="-107" charset="0"/>
                <a:sym typeface="Symbol" pitchFamily="-107" charset="2"/>
              </a:rPr>
              <a:t>) data sets</a:t>
            </a:r>
          </a:p>
          <a:p>
            <a:pPr lvl="1" eaLnBrk="1" hangingPunct="1">
              <a:buFont typeface="Symbol" pitchFamily="-107" charset="2"/>
              <a:buChar char="·"/>
            </a:pPr>
            <a:r>
              <a:rPr lang="en-US" sz="1600" dirty="0" smtClean="0">
                <a:ea typeface="Times" pitchFamily="-107" charset="0"/>
                <a:cs typeface="Times" pitchFamily="-107" charset="0"/>
                <a:sym typeface="Symbol" pitchFamily="-107" charset="2"/>
              </a:rPr>
              <a:t>The U.S. National Science Foundation, recognizing the importance of the problem, realized that a resource (Athena supercomputer) was available to meet the challenge of the World Modeling Summit and offered to dedicate the Athena supercomputer over a six-month period in 2009-2010</a:t>
            </a:r>
          </a:p>
          <a:p>
            <a:pPr lvl="1" eaLnBrk="1" hangingPunct="1">
              <a:buFont typeface="Symbol" pitchFamily="-107" charset="2"/>
              <a:buChar char="·"/>
            </a:pPr>
            <a:r>
              <a:rPr lang="en-US" sz="1600" dirty="0" smtClean="0">
                <a:ea typeface="Times" pitchFamily="-107" charset="0"/>
                <a:cs typeface="Times" pitchFamily="-107" charset="0"/>
                <a:sym typeface="Symbol" pitchFamily="-107" charset="2"/>
              </a:rPr>
              <a:t>An international collaboration was formed among groups in the U.S., Japan and the U.K. to use Athena to take up the challenge</a:t>
            </a:r>
          </a:p>
        </p:txBody>
      </p:sp>
      <p:pic>
        <p:nvPicPr>
          <p:cNvPr id="5" name="Picture 9"/>
          <p:cNvPicPr>
            <a:picLocks noChangeAspect="1"/>
          </p:cNvPicPr>
          <p:nvPr/>
        </p:nvPicPr>
        <p:blipFill>
          <a:blip r:embed="rId2">
            <a:alphaModFix amt="75000"/>
            <a:grayscl/>
          </a:blip>
          <a:srcRect l="18871" r="11937" b="16510"/>
          <a:stretch>
            <a:fillRect/>
          </a:stretch>
        </p:blipFill>
        <p:spPr bwMode="auto">
          <a:xfrm>
            <a:off x="0" y="-1"/>
            <a:ext cx="2209800" cy="2887807"/>
          </a:xfrm>
          <a:prstGeom prst="rect">
            <a:avLst/>
          </a:prstGeom>
          <a:noFill/>
          <a:ln>
            <a:noFill/>
          </a:ln>
          <a:effectLst>
            <a:softEdge rad="4699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28800" y="0"/>
            <a:ext cx="7239000" cy="952500"/>
          </a:xfrm>
        </p:spPr>
        <p:txBody>
          <a:bodyPr/>
          <a:lstStyle/>
          <a:p>
            <a:pPr eaLnBrk="1" hangingPunct="1"/>
            <a:r>
              <a:rPr lang="en-US" sz="4000" b="1" dirty="0">
                <a:solidFill>
                  <a:srgbClr val="0D5279"/>
                </a:solidFill>
              </a:rPr>
              <a:t>Science Goals</a:t>
            </a:r>
            <a:endParaRPr lang="en-US" sz="4800" dirty="0">
              <a:solidFill>
                <a:srgbClr val="0D5279"/>
              </a:solidFill>
            </a:endParaRPr>
          </a:p>
        </p:txBody>
      </p:sp>
      <p:sp>
        <p:nvSpPr>
          <p:cNvPr id="21507" name="Rectangle 3"/>
          <p:cNvSpPr>
            <a:spLocks noGrp="1" noChangeArrowheads="1"/>
          </p:cNvSpPr>
          <p:nvPr>
            <p:ph type="body" idx="1"/>
          </p:nvPr>
        </p:nvSpPr>
        <p:spPr>
          <a:xfrm>
            <a:off x="1600200" y="1181100"/>
            <a:ext cx="7543800" cy="4127500"/>
          </a:xfrm>
        </p:spPr>
        <p:txBody>
          <a:bodyPr/>
          <a:lstStyle/>
          <a:p>
            <a:pPr eaLnBrk="1" hangingPunct="1">
              <a:lnSpc>
                <a:spcPct val="90000"/>
              </a:lnSpc>
            </a:pPr>
            <a:r>
              <a:rPr lang="en-US" sz="1800" i="1" dirty="0"/>
              <a:t>Hypothesis</a:t>
            </a:r>
            <a:r>
              <a:rPr lang="en-US" sz="1800" dirty="0"/>
              <a:t>: Increasing weather and climate model resolution to </a:t>
            </a:r>
            <a:r>
              <a:rPr lang="en-US" sz="1800" b="1" dirty="0"/>
              <a:t>accurately resolve </a:t>
            </a:r>
            <a:r>
              <a:rPr lang="en-US" sz="1800" b="1" dirty="0" err="1"/>
              <a:t>mesoscale</a:t>
            </a:r>
            <a:r>
              <a:rPr lang="en-US" sz="1800" b="1" dirty="0"/>
              <a:t> phenomena in the atmosphere</a:t>
            </a:r>
            <a:r>
              <a:rPr lang="en-US" sz="1800" dirty="0"/>
              <a:t> (and ocean and land surface) can dramatically improve the fidelity of the models in simulating the mean climate, the variances and </a:t>
            </a:r>
            <a:r>
              <a:rPr lang="en-US" sz="1800" dirty="0" err="1"/>
              <a:t>covariances</a:t>
            </a:r>
            <a:r>
              <a:rPr lang="en-US" sz="1800" dirty="0"/>
              <a:t>, and the representation of extreme events (already demonstrated that it improves the fidelity of cloud systems).</a:t>
            </a:r>
          </a:p>
          <a:p>
            <a:pPr eaLnBrk="1" hangingPunct="1">
              <a:lnSpc>
                <a:spcPct val="90000"/>
              </a:lnSpc>
            </a:pPr>
            <a:endParaRPr lang="en-US" sz="1800" dirty="0"/>
          </a:p>
          <a:p>
            <a:pPr eaLnBrk="1" hangingPunct="1">
              <a:lnSpc>
                <a:spcPct val="90000"/>
              </a:lnSpc>
            </a:pPr>
            <a:r>
              <a:rPr lang="en-US" sz="1800" i="1" dirty="0"/>
              <a:t>Hypothesis</a:t>
            </a:r>
            <a:r>
              <a:rPr lang="en-US" sz="1800" dirty="0"/>
              <a:t>: Simulating the </a:t>
            </a:r>
            <a:r>
              <a:rPr lang="en-US" sz="1800" b="1" dirty="0"/>
              <a:t>effect of increasing greenhouse gases on regional aspects of climate, especially extremes</a:t>
            </a:r>
            <a:r>
              <a:rPr lang="en-US" sz="1800" dirty="0"/>
              <a:t>, may, for some regions, depend critically on the spatial resolution of the climate model.</a:t>
            </a:r>
          </a:p>
          <a:p>
            <a:pPr eaLnBrk="1" hangingPunct="1">
              <a:lnSpc>
                <a:spcPct val="90000"/>
              </a:lnSpc>
              <a:buFontTx/>
              <a:buNone/>
            </a:pPr>
            <a:endParaRPr lang="en-US" sz="1800" dirty="0"/>
          </a:p>
          <a:p>
            <a:pPr eaLnBrk="1" hangingPunct="1">
              <a:lnSpc>
                <a:spcPct val="90000"/>
              </a:lnSpc>
            </a:pPr>
            <a:r>
              <a:rPr lang="en-US" sz="1800" i="1" dirty="0"/>
              <a:t>Hypothesis</a:t>
            </a:r>
            <a:r>
              <a:rPr lang="en-US" sz="1800" dirty="0"/>
              <a:t>: </a:t>
            </a:r>
            <a:r>
              <a:rPr lang="en-US" sz="1800" b="1" dirty="0"/>
              <a:t>Explicitly resolving important processes</a:t>
            </a:r>
            <a:r>
              <a:rPr lang="en-US" sz="1800" dirty="0"/>
              <a:t> in the atmosphere (and ocean and land surface), without parameterization, can even further improve the fidelity of the models, especially in describing the regional structure of weather and climate.</a:t>
            </a:r>
            <a:endParaRPr lang="en-US" sz="2000" dirty="0"/>
          </a:p>
        </p:txBody>
      </p:sp>
      <p:pic>
        <p:nvPicPr>
          <p:cNvPr id="5" name="Picture 9"/>
          <p:cNvPicPr>
            <a:picLocks noChangeAspect="1"/>
          </p:cNvPicPr>
          <p:nvPr/>
        </p:nvPicPr>
        <p:blipFill>
          <a:blip r:embed="rId2">
            <a:alphaModFix amt="75000"/>
            <a:grayscl/>
          </a:blip>
          <a:srcRect l="18871" r="11937" b="16510"/>
          <a:stretch>
            <a:fillRect/>
          </a:stretch>
        </p:blipFill>
        <p:spPr bwMode="auto">
          <a:xfrm>
            <a:off x="0" y="-1"/>
            <a:ext cx="2209800" cy="2887807"/>
          </a:xfrm>
          <a:prstGeom prst="rect">
            <a:avLst/>
          </a:prstGeom>
          <a:noFill/>
          <a:ln>
            <a:noFill/>
          </a:ln>
          <a:effectLst>
            <a:softEdge rad="4699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alphaModFix amt="75000"/>
            <a:grayscl/>
          </a:blip>
          <a:srcRect l="18871" r="11937" b="16510"/>
          <a:stretch>
            <a:fillRect/>
          </a:stretch>
        </p:blipFill>
        <p:spPr bwMode="auto">
          <a:xfrm>
            <a:off x="0" y="-1"/>
            <a:ext cx="2209800" cy="2887807"/>
          </a:xfrm>
          <a:prstGeom prst="rect">
            <a:avLst/>
          </a:prstGeom>
          <a:noFill/>
          <a:ln>
            <a:noFill/>
          </a:ln>
          <a:effectLst>
            <a:softEdge rad="469900"/>
          </a:effectLst>
        </p:spPr>
      </p:pic>
      <p:sp>
        <p:nvSpPr>
          <p:cNvPr id="32770" name="Rectangle 3"/>
          <p:cNvSpPr>
            <a:spLocks noGrp="1" noChangeArrowheads="1"/>
          </p:cNvSpPr>
          <p:nvPr>
            <p:ph type="body" idx="1"/>
          </p:nvPr>
        </p:nvSpPr>
        <p:spPr>
          <a:xfrm>
            <a:off x="1752600" y="571500"/>
            <a:ext cx="7391400" cy="1828800"/>
          </a:xfrm>
        </p:spPr>
        <p:txBody>
          <a:bodyPr/>
          <a:lstStyle/>
          <a:p>
            <a:pPr eaLnBrk="1" hangingPunct="1">
              <a:lnSpc>
                <a:spcPct val="90000"/>
              </a:lnSpc>
              <a:buNone/>
            </a:pPr>
            <a:r>
              <a:rPr lang="en-US" sz="1600" b="1" dirty="0" smtClean="0"/>
              <a:t>	COLA</a:t>
            </a:r>
            <a:r>
              <a:rPr lang="en-US" sz="1600" dirty="0" smtClean="0"/>
              <a:t> </a:t>
            </a:r>
            <a:r>
              <a:rPr lang="en-US" sz="1600" dirty="0"/>
              <a:t>- Center for Ocean-Land-Atmosphere Studies, </a:t>
            </a:r>
            <a:r>
              <a:rPr lang="en-US" sz="1600" dirty="0" smtClean="0"/>
              <a:t>USA (NSF-funded)</a:t>
            </a:r>
          </a:p>
          <a:p>
            <a:pPr eaLnBrk="1" hangingPunct="1">
              <a:lnSpc>
                <a:spcPct val="90000"/>
              </a:lnSpc>
              <a:buNone/>
            </a:pPr>
            <a:r>
              <a:rPr lang="en-US" sz="1600" b="1" dirty="0" smtClean="0"/>
              <a:t>	ECMWF</a:t>
            </a:r>
            <a:r>
              <a:rPr lang="en-US" sz="1600" dirty="0" smtClean="0"/>
              <a:t> </a:t>
            </a:r>
            <a:r>
              <a:rPr lang="en-US" sz="1600" dirty="0"/>
              <a:t>- European Center for Medium-range Weather Forecasts, UK</a:t>
            </a:r>
            <a:endParaRPr lang="en-US" sz="1600" dirty="0" smtClean="0"/>
          </a:p>
          <a:p>
            <a:pPr eaLnBrk="1" hangingPunct="1">
              <a:lnSpc>
                <a:spcPct val="90000"/>
              </a:lnSpc>
              <a:buNone/>
            </a:pPr>
            <a:r>
              <a:rPr lang="en-US" sz="1600" b="1" dirty="0" smtClean="0"/>
              <a:t>	JAMSTEC</a:t>
            </a:r>
            <a:r>
              <a:rPr lang="en-US" sz="1600" dirty="0" smtClean="0"/>
              <a:t> </a:t>
            </a:r>
            <a:r>
              <a:rPr lang="en-US" sz="1600" dirty="0"/>
              <a:t>- Japan Agency for Marine-Earth Science and Technology, Research Institute for Global Change, Japan</a:t>
            </a:r>
            <a:endParaRPr lang="en-US" sz="1600" dirty="0" smtClean="0"/>
          </a:p>
          <a:p>
            <a:pPr eaLnBrk="1" hangingPunct="1">
              <a:lnSpc>
                <a:spcPct val="90000"/>
              </a:lnSpc>
              <a:buNone/>
            </a:pPr>
            <a:r>
              <a:rPr lang="en-US" sz="1600" b="1" dirty="0" smtClean="0"/>
              <a:t>	University </a:t>
            </a:r>
            <a:r>
              <a:rPr lang="en-US" sz="1600" b="1" dirty="0"/>
              <a:t>of Tokyo</a:t>
            </a:r>
            <a:r>
              <a:rPr lang="en-US" sz="1600" dirty="0"/>
              <a:t>, Japan</a:t>
            </a:r>
            <a:endParaRPr lang="en-US" sz="1600" dirty="0" smtClean="0"/>
          </a:p>
          <a:p>
            <a:pPr eaLnBrk="1" hangingPunct="1">
              <a:lnSpc>
                <a:spcPct val="90000"/>
              </a:lnSpc>
              <a:buNone/>
            </a:pPr>
            <a:r>
              <a:rPr lang="en-US" sz="1600" b="1" dirty="0" smtClean="0"/>
              <a:t>	NICS</a:t>
            </a:r>
            <a:r>
              <a:rPr lang="en-US" sz="1600" dirty="0" smtClean="0"/>
              <a:t> </a:t>
            </a:r>
            <a:r>
              <a:rPr lang="en-US" sz="1600" dirty="0"/>
              <a:t>- National Institute for Computational Sciences, </a:t>
            </a:r>
            <a:r>
              <a:rPr lang="en-US" sz="1600" dirty="0" smtClean="0"/>
              <a:t>USA (NSF-funded)</a:t>
            </a:r>
          </a:p>
          <a:p>
            <a:pPr eaLnBrk="1" hangingPunct="1">
              <a:lnSpc>
                <a:spcPct val="90000"/>
              </a:lnSpc>
              <a:buNone/>
            </a:pPr>
            <a:r>
              <a:rPr lang="en-US" sz="1600" b="1" dirty="0" smtClean="0"/>
              <a:t>	Cray</a:t>
            </a:r>
            <a:r>
              <a:rPr lang="en-US" sz="1600" dirty="0" smtClean="0"/>
              <a:t> </a:t>
            </a:r>
            <a:r>
              <a:rPr lang="en-US" sz="1600" dirty="0"/>
              <a:t>Inc. </a:t>
            </a:r>
          </a:p>
          <a:p>
            <a:pPr eaLnBrk="1" hangingPunct="1">
              <a:lnSpc>
                <a:spcPct val="90000"/>
              </a:lnSpc>
              <a:buFontTx/>
              <a:buNone/>
            </a:pPr>
            <a:endParaRPr lang="en-US" sz="1600" dirty="0"/>
          </a:p>
        </p:txBody>
      </p:sp>
      <p:sp>
        <p:nvSpPr>
          <p:cNvPr id="32771" name="Rectangle 2"/>
          <p:cNvSpPr>
            <a:spLocks noGrp="1" noChangeArrowheads="1"/>
          </p:cNvSpPr>
          <p:nvPr>
            <p:ph type="title"/>
          </p:nvPr>
        </p:nvSpPr>
        <p:spPr>
          <a:xfrm>
            <a:off x="1752600" y="0"/>
            <a:ext cx="7391400" cy="508000"/>
          </a:xfrm>
        </p:spPr>
        <p:txBody>
          <a:bodyPr/>
          <a:lstStyle/>
          <a:p>
            <a:pPr eaLnBrk="1" hangingPunct="1"/>
            <a:r>
              <a:rPr lang="en-US" sz="3600" b="1" dirty="0">
                <a:solidFill>
                  <a:srgbClr val="0D5279"/>
                </a:solidFill>
                <a:latin typeface="+mn-lt"/>
              </a:rPr>
              <a:t>Collaborating Groups</a:t>
            </a:r>
            <a:endParaRPr lang="en-US" dirty="0">
              <a:solidFill>
                <a:srgbClr val="0D5279"/>
              </a:solidFill>
              <a:latin typeface="+mn-lt"/>
            </a:endParaRPr>
          </a:p>
        </p:txBody>
      </p:sp>
      <p:sp>
        <p:nvSpPr>
          <p:cNvPr id="32772" name="Rectangle 4"/>
          <p:cNvSpPr>
            <a:spLocks noChangeArrowheads="1"/>
          </p:cNvSpPr>
          <p:nvPr/>
        </p:nvSpPr>
        <p:spPr bwMode="auto">
          <a:xfrm>
            <a:off x="1752600" y="2222500"/>
            <a:ext cx="7391400" cy="635000"/>
          </a:xfrm>
          <a:prstGeom prst="rect">
            <a:avLst/>
          </a:prstGeom>
          <a:noFill/>
          <a:ln w="9525">
            <a:noFill/>
            <a:miter lim="800000"/>
            <a:headEnd/>
            <a:tailEnd/>
          </a:ln>
        </p:spPr>
        <p:txBody>
          <a:bodyPr anchor="ctr">
            <a:prstTxWarp prst="textNoShape">
              <a:avLst/>
            </a:prstTxWarp>
          </a:bodyPr>
          <a:lstStyle/>
          <a:p>
            <a:pPr algn="ctr" eaLnBrk="1" hangingPunct="1"/>
            <a:r>
              <a:rPr lang="en-US" sz="3200" b="1" dirty="0">
                <a:solidFill>
                  <a:srgbClr val="0D5279"/>
                </a:solidFill>
                <a:latin typeface="+mn-lt"/>
              </a:rPr>
              <a:t>Codes</a:t>
            </a:r>
            <a:endParaRPr lang="en-US" sz="4000" dirty="0">
              <a:solidFill>
                <a:srgbClr val="0D5279"/>
              </a:solidFill>
              <a:latin typeface="+mn-lt"/>
            </a:endParaRPr>
          </a:p>
        </p:txBody>
      </p:sp>
      <p:sp>
        <p:nvSpPr>
          <p:cNvPr id="32773" name="Rectangle 5"/>
          <p:cNvSpPr>
            <a:spLocks noChangeArrowheads="1"/>
          </p:cNvSpPr>
          <p:nvPr/>
        </p:nvSpPr>
        <p:spPr bwMode="auto">
          <a:xfrm>
            <a:off x="1752600" y="2794000"/>
            <a:ext cx="7391400" cy="6985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sz="2000" b="1" dirty="0" smtClean="0">
                <a:latin typeface="+mn-lt"/>
              </a:rPr>
              <a:t>	NICAM</a:t>
            </a:r>
            <a:r>
              <a:rPr lang="en-US" sz="2000" dirty="0">
                <a:latin typeface="+mn-lt"/>
              </a:rPr>
              <a:t>: 	</a:t>
            </a:r>
            <a:r>
              <a:rPr lang="en-US" sz="2000" dirty="0" err="1">
                <a:latin typeface="+mn-lt"/>
              </a:rPr>
              <a:t>Nonhydrostatic</a:t>
            </a:r>
            <a:r>
              <a:rPr lang="en-US" sz="2000" dirty="0">
                <a:latin typeface="+mn-lt"/>
              </a:rPr>
              <a:t> </a:t>
            </a:r>
            <a:r>
              <a:rPr lang="en-US" sz="2000" dirty="0" err="1">
                <a:latin typeface="+mn-lt"/>
              </a:rPr>
              <a:t>Icosahedral</a:t>
            </a:r>
            <a:r>
              <a:rPr lang="en-US" sz="2000" dirty="0">
                <a:latin typeface="+mn-lt"/>
              </a:rPr>
              <a:t> Atmospheric Model</a:t>
            </a:r>
            <a:endParaRPr lang="en-US" sz="2000" dirty="0" smtClean="0">
              <a:latin typeface="+mn-lt"/>
            </a:endParaRPr>
          </a:p>
          <a:p>
            <a:pPr marL="342900" indent="-342900" eaLnBrk="1" hangingPunct="1">
              <a:lnSpc>
                <a:spcPct val="90000"/>
              </a:lnSpc>
              <a:spcBef>
                <a:spcPct val="20000"/>
              </a:spcBef>
            </a:pPr>
            <a:r>
              <a:rPr lang="en-US" sz="2000" b="1" dirty="0" smtClean="0">
                <a:latin typeface="+mn-lt"/>
              </a:rPr>
              <a:t>	IFS</a:t>
            </a:r>
            <a:r>
              <a:rPr lang="en-US" sz="2000" dirty="0">
                <a:latin typeface="+mn-lt"/>
              </a:rPr>
              <a:t>: 		ECMWF Integrated Forecast System</a:t>
            </a:r>
          </a:p>
          <a:p>
            <a:pPr marL="342900" indent="-342900" eaLnBrk="1" hangingPunct="1">
              <a:lnSpc>
                <a:spcPct val="90000"/>
              </a:lnSpc>
              <a:spcBef>
                <a:spcPct val="20000"/>
              </a:spcBef>
            </a:pPr>
            <a:endParaRPr lang="en-US" sz="2000" dirty="0">
              <a:latin typeface="+mn-lt"/>
            </a:endParaRPr>
          </a:p>
        </p:txBody>
      </p:sp>
      <p:sp>
        <p:nvSpPr>
          <p:cNvPr id="32774" name="Rectangle 7"/>
          <p:cNvSpPr>
            <a:spLocks noChangeArrowheads="1"/>
          </p:cNvSpPr>
          <p:nvPr/>
        </p:nvSpPr>
        <p:spPr bwMode="auto">
          <a:xfrm>
            <a:off x="1752600" y="3429000"/>
            <a:ext cx="7391400" cy="635000"/>
          </a:xfrm>
          <a:prstGeom prst="rect">
            <a:avLst/>
          </a:prstGeom>
          <a:noFill/>
          <a:ln w="9525">
            <a:noFill/>
            <a:miter lim="800000"/>
            <a:headEnd/>
            <a:tailEnd/>
          </a:ln>
        </p:spPr>
        <p:txBody>
          <a:bodyPr anchor="ctr">
            <a:prstTxWarp prst="textNoShape">
              <a:avLst/>
            </a:prstTxWarp>
          </a:bodyPr>
          <a:lstStyle/>
          <a:p>
            <a:pPr algn="ctr" eaLnBrk="1" hangingPunct="1"/>
            <a:r>
              <a:rPr lang="en-US" sz="3200" b="1" dirty="0">
                <a:solidFill>
                  <a:srgbClr val="0D5279"/>
                </a:solidFill>
                <a:latin typeface="+mn-lt"/>
              </a:rPr>
              <a:t>Supercomputers</a:t>
            </a:r>
            <a:endParaRPr lang="en-US" sz="4000" dirty="0">
              <a:solidFill>
                <a:srgbClr val="0D5279"/>
              </a:solidFill>
              <a:latin typeface="+mn-lt"/>
            </a:endParaRPr>
          </a:p>
        </p:txBody>
      </p:sp>
      <p:sp>
        <p:nvSpPr>
          <p:cNvPr id="32775" name="Rectangle 8"/>
          <p:cNvSpPr>
            <a:spLocks noChangeArrowheads="1"/>
          </p:cNvSpPr>
          <p:nvPr/>
        </p:nvSpPr>
        <p:spPr bwMode="auto">
          <a:xfrm>
            <a:off x="1752600" y="4064000"/>
            <a:ext cx="7391400" cy="13081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FontTx/>
              <a:buChar char="•"/>
            </a:pPr>
            <a:r>
              <a:rPr lang="en-US" sz="2000" b="1" dirty="0">
                <a:latin typeface="+mn-lt"/>
              </a:rPr>
              <a:t>Athena</a:t>
            </a:r>
            <a:r>
              <a:rPr lang="en-US" sz="2000" dirty="0">
                <a:latin typeface="+mn-lt"/>
              </a:rPr>
              <a:t>: Cray XT4 - 4512 quad-core </a:t>
            </a:r>
            <a:r>
              <a:rPr lang="en-US" sz="2000" dirty="0" err="1">
                <a:latin typeface="+mn-lt"/>
              </a:rPr>
              <a:t>Opteron</a:t>
            </a:r>
            <a:r>
              <a:rPr lang="en-US" sz="2000" dirty="0">
                <a:latin typeface="+mn-lt"/>
              </a:rPr>
              <a:t> nodes (18048)</a:t>
            </a:r>
          </a:p>
          <a:p>
            <a:pPr marL="800100" lvl="1" indent="-342900" eaLnBrk="1" hangingPunct="1">
              <a:lnSpc>
                <a:spcPct val="90000"/>
              </a:lnSpc>
              <a:spcBef>
                <a:spcPct val="20000"/>
              </a:spcBef>
              <a:buFontTx/>
              <a:buChar char="•"/>
            </a:pPr>
            <a:r>
              <a:rPr lang="en-US" sz="1600" dirty="0">
                <a:latin typeface="+mn-lt"/>
              </a:rPr>
              <a:t>#30 on Top500 list (November 2009</a:t>
            </a:r>
            <a:r>
              <a:rPr lang="en-US" sz="1600" dirty="0" smtClean="0">
                <a:latin typeface="+mn-lt"/>
              </a:rPr>
              <a:t>) – dedicated Oct’09 – Mar’10</a:t>
            </a:r>
          </a:p>
          <a:p>
            <a:pPr marL="342900" indent="-342900" eaLnBrk="1" hangingPunct="1">
              <a:lnSpc>
                <a:spcPct val="90000"/>
              </a:lnSpc>
              <a:spcBef>
                <a:spcPct val="20000"/>
              </a:spcBef>
              <a:buFontTx/>
              <a:buChar char="•"/>
            </a:pPr>
            <a:r>
              <a:rPr lang="en-US" sz="2000" b="1" dirty="0">
                <a:latin typeface="+mn-lt"/>
              </a:rPr>
              <a:t>Kraken</a:t>
            </a:r>
            <a:r>
              <a:rPr lang="en-US" sz="2000" dirty="0">
                <a:latin typeface="+mn-lt"/>
              </a:rPr>
              <a:t>: Cray XT5 - 8256 dual hex-core </a:t>
            </a:r>
            <a:r>
              <a:rPr lang="en-US" sz="2000" dirty="0" err="1">
                <a:latin typeface="+mn-lt"/>
              </a:rPr>
              <a:t>Opteron</a:t>
            </a:r>
            <a:r>
              <a:rPr lang="en-US" sz="2000" dirty="0">
                <a:latin typeface="+mn-lt"/>
              </a:rPr>
              <a:t> nodes (99072) </a:t>
            </a:r>
          </a:p>
          <a:p>
            <a:pPr marL="800100" lvl="1" indent="-342900" eaLnBrk="1" hangingPunct="1">
              <a:lnSpc>
                <a:spcPct val="90000"/>
              </a:lnSpc>
              <a:spcBef>
                <a:spcPct val="20000"/>
              </a:spcBef>
              <a:buFontTx/>
              <a:buChar char="•"/>
            </a:pPr>
            <a:r>
              <a:rPr lang="en-US" sz="1600" dirty="0">
                <a:latin typeface="+mn-lt"/>
              </a:rPr>
              <a:t>#3 on Top500 list (November 2009</a:t>
            </a:r>
            <a:r>
              <a:rPr lang="en-US" sz="1600" dirty="0" smtClean="0">
                <a:latin typeface="+mn-lt"/>
              </a:rPr>
              <a:t>) replaced Athena – allocation of 5M </a:t>
            </a:r>
            <a:r>
              <a:rPr lang="en-US" sz="1600" dirty="0" err="1" smtClean="0">
                <a:latin typeface="+mn-lt"/>
              </a:rPr>
              <a:t>SUs</a:t>
            </a:r>
            <a:r>
              <a:rPr lang="en-US" sz="1600" dirty="0" smtClean="0">
                <a:latin typeface="+mn-lt"/>
              </a:rPr>
              <a:t> </a:t>
            </a:r>
          </a:p>
          <a:p>
            <a:pPr marL="342900" indent="-342900" eaLnBrk="1" hangingPunct="1">
              <a:lnSpc>
                <a:spcPct val="90000"/>
              </a:lnSpc>
              <a:spcBef>
                <a:spcPct val="20000"/>
              </a:spcBef>
            </a:pPr>
            <a:endParaRPr lang="en-US" sz="20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95400" y="127000"/>
            <a:ext cx="7772400" cy="952500"/>
          </a:xfrm>
        </p:spPr>
        <p:txBody>
          <a:bodyPr/>
          <a:lstStyle/>
          <a:p>
            <a:pPr eaLnBrk="1" hangingPunct="1"/>
            <a:r>
              <a:rPr lang="en-US" b="1" dirty="0">
                <a:solidFill>
                  <a:srgbClr val="0D5279"/>
                </a:solidFill>
              </a:rPr>
              <a:t>Many Thanks To …</a:t>
            </a:r>
            <a:r>
              <a:rPr lang="en-US" b="1" dirty="0" smtClean="0">
                <a:solidFill>
                  <a:srgbClr val="0D5279"/>
                </a:solidFill>
              </a:rPr>
              <a:t/>
            </a:r>
            <a:br>
              <a:rPr lang="en-US" b="1" dirty="0" smtClean="0">
                <a:solidFill>
                  <a:srgbClr val="0D5279"/>
                </a:solidFill>
              </a:rPr>
            </a:br>
            <a:endParaRPr lang="en-US" dirty="0">
              <a:solidFill>
                <a:srgbClr val="0D5279"/>
              </a:solidFill>
            </a:endParaRPr>
          </a:p>
        </p:txBody>
      </p:sp>
      <p:sp>
        <p:nvSpPr>
          <p:cNvPr id="33795" name="Rectangle 3"/>
          <p:cNvSpPr>
            <a:spLocks noGrp="1" noChangeArrowheads="1"/>
          </p:cNvSpPr>
          <p:nvPr>
            <p:ph type="body" sz="half" idx="1"/>
          </p:nvPr>
        </p:nvSpPr>
        <p:spPr>
          <a:xfrm>
            <a:off x="1981200" y="876300"/>
            <a:ext cx="2743200" cy="4572000"/>
          </a:xfrm>
        </p:spPr>
        <p:txBody>
          <a:bodyPr/>
          <a:lstStyle/>
          <a:p>
            <a:pPr eaLnBrk="1" hangingPunct="1">
              <a:lnSpc>
                <a:spcPct val="90000"/>
              </a:lnSpc>
              <a:buNone/>
            </a:pPr>
            <a:r>
              <a:rPr lang="en-US" sz="1600" b="1" dirty="0" smtClean="0"/>
              <a:t>	ECMWF</a:t>
            </a:r>
            <a:endParaRPr lang="en-US" sz="1600" dirty="0"/>
          </a:p>
          <a:p>
            <a:pPr lvl="1" eaLnBrk="1" hangingPunct="1">
              <a:lnSpc>
                <a:spcPct val="90000"/>
              </a:lnSpc>
            </a:pPr>
            <a:r>
              <a:rPr lang="en-US" sz="1400" dirty="0"/>
              <a:t>Mats </a:t>
            </a:r>
            <a:r>
              <a:rPr lang="en-US" sz="1400" dirty="0" err="1"/>
              <a:t>Hamrud</a:t>
            </a:r>
            <a:endParaRPr lang="en-US" sz="1400" dirty="0"/>
          </a:p>
          <a:p>
            <a:pPr lvl="1" eaLnBrk="1" hangingPunct="1">
              <a:lnSpc>
                <a:spcPct val="90000"/>
              </a:lnSpc>
            </a:pPr>
            <a:r>
              <a:rPr lang="en-US" sz="1400" dirty="0"/>
              <a:t>Thomas Jung</a:t>
            </a:r>
          </a:p>
          <a:p>
            <a:pPr lvl="1" eaLnBrk="1" hangingPunct="1">
              <a:lnSpc>
                <a:spcPct val="90000"/>
              </a:lnSpc>
            </a:pPr>
            <a:r>
              <a:rPr lang="en-US" sz="1400" dirty="0"/>
              <a:t>Martin Miller</a:t>
            </a:r>
          </a:p>
          <a:p>
            <a:pPr lvl="1" eaLnBrk="1" hangingPunct="1">
              <a:lnSpc>
                <a:spcPct val="90000"/>
              </a:lnSpc>
            </a:pPr>
            <a:r>
              <a:rPr lang="en-US" sz="1400" dirty="0"/>
              <a:t>Tim Palmer (co-PI)</a:t>
            </a:r>
          </a:p>
          <a:p>
            <a:pPr lvl="1" eaLnBrk="1" hangingPunct="1">
              <a:lnSpc>
                <a:spcPct val="90000"/>
              </a:lnSpc>
            </a:pPr>
            <a:r>
              <a:rPr lang="en-US" sz="1400" dirty="0"/>
              <a:t>Peter Towers</a:t>
            </a:r>
          </a:p>
          <a:p>
            <a:pPr lvl="1" eaLnBrk="1" hangingPunct="1">
              <a:lnSpc>
                <a:spcPct val="90000"/>
              </a:lnSpc>
            </a:pPr>
            <a:r>
              <a:rPr lang="en-US" sz="1400" dirty="0"/>
              <a:t>Nils </a:t>
            </a:r>
            <a:r>
              <a:rPr lang="en-US" sz="1400" dirty="0" err="1"/>
              <a:t>Wedi</a:t>
            </a:r>
            <a:endParaRPr lang="en-US" sz="1400" dirty="0" smtClean="0"/>
          </a:p>
          <a:p>
            <a:pPr eaLnBrk="1" hangingPunct="1">
              <a:lnSpc>
                <a:spcPct val="90000"/>
              </a:lnSpc>
              <a:buNone/>
            </a:pPr>
            <a:r>
              <a:rPr lang="en-US" sz="1600" b="1" dirty="0" smtClean="0"/>
              <a:t>	NICS</a:t>
            </a:r>
            <a:endParaRPr lang="en-US" sz="1600" dirty="0"/>
          </a:p>
          <a:p>
            <a:pPr lvl="1" eaLnBrk="1" hangingPunct="1">
              <a:lnSpc>
                <a:spcPct val="90000"/>
              </a:lnSpc>
            </a:pPr>
            <a:r>
              <a:rPr lang="en-US" sz="1400" dirty="0"/>
              <a:t>Phil Andrews (co-PI)</a:t>
            </a:r>
          </a:p>
          <a:p>
            <a:pPr lvl="1" eaLnBrk="1" hangingPunct="1">
              <a:lnSpc>
                <a:spcPct val="90000"/>
              </a:lnSpc>
            </a:pPr>
            <a:r>
              <a:rPr lang="en-US" sz="1400" dirty="0"/>
              <a:t>Troy Baer</a:t>
            </a:r>
          </a:p>
          <a:p>
            <a:pPr lvl="1" eaLnBrk="1" hangingPunct="1">
              <a:lnSpc>
                <a:spcPct val="90000"/>
              </a:lnSpc>
            </a:pPr>
            <a:r>
              <a:rPr lang="en-US" sz="1400" dirty="0"/>
              <a:t>Matt Ezell</a:t>
            </a:r>
          </a:p>
          <a:p>
            <a:pPr lvl="1" eaLnBrk="1" hangingPunct="1">
              <a:lnSpc>
                <a:spcPct val="90000"/>
              </a:lnSpc>
            </a:pPr>
            <a:r>
              <a:rPr lang="en-US" sz="1400" dirty="0"/>
              <a:t>Christian </a:t>
            </a:r>
            <a:r>
              <a:rPr lang="en-US" sz="1400" dirty="0" err="1"/>
              <a:t>Halloy</a:t>
            </a:r>
            <a:endParaRPr lang="en-US" sz="1400" dirty="0"/>
          </a:p>
          <a:p>
            <a:pPr lvl="1" eaLnBrk="1" hangingPunct="1">
              <a:lnSpc>
                <a:spcPct val="90000"/>
              </a:lnSpc>
            </a:pPr>
            <a:r>
              <a:rPr lang="en-US" sz="1400" dirty="0"/>
              <a:t>Dwayne John</a:t>
            </a:r>
          </a:p>
          <a:p>
            <a:pPr lvl="1" eaLnBrk="1" hangingPunct="1">
              <a:lnSpc>
                <a:spcPct val="90000"/>
              </a:lnSpc>
            </a:pPr>
            <a:r>
              <a:rPr lang="en-US" sz="1400" dirty="0"/>
              <a:t>Bruce </a:t>
            </a:r>
            <a:r>
              <a:rPr lang="en-US" sz="1400" dirty="0" err="1"/>
              <a:t>Loftis</a:t>
            </a:r>
            <a:endParaRPr lang="en-US" sz="1400" dirty="0"/>
          </a:p>
          <a:p>
            <a:pPr lvl="1" eaLnBrk="1" hangingPunct="1">
              <a:lnSpc>
                <a:spcPct val="90000"/>
              </a:lnSpc>
            </a:pPr>
            <a:r>
              <a:rPr lang="en-US" sz="1400" dirty="0" err="1"/>
              <a:t>Kwai</a:t>
            </a:r>
            <a:r>
              <a:rPr lang="en-US" sz="1400" dirty="0"/>
              <a:t> Wong</a:t>
            </a:r>
            <a:endParaRPr lang="en-US" sz="1400" dirty="0" smtClean="0"/>
          </a:p>
          <a:p>
            <a:pPr eaLnBrk="1" hangingPunct="1">
              <a:lnSpc>
                <a:spcPct val="90000"/>
              </a:lnSpc>
              <a:buNone/>
            </a:pPr>
            <a:r>
              <a:rPr lang="en-US" sz="1600" b="1" dirty="0" smtClean="0"/>
              <a:t>	Cray</a:t>
            </a:r>
            <a:endParaRPr lang="en-US" sz="1600" dirty="0"/>
          </a:p>
          <a:p>
            <a:pPr lvl="1" eaLnBrk="1" hangingPunct="1">
              <a:lnSpc>
                <a:spcPct val="90000"/>
              </a:lnSpc>
            </a:pPr>
            <a:r>
              <a:rPr lang="en-US" sz="1400" dirty="0"/>
              <a:t>Pete </a:t>
            </a:r>
            <a:r>
              <a:rPr lang="en-US" sz="1400" dirty="0" err="1"/>
              <a:t>Johnsen</a:t>
            </a:r>
            <a:endParaRPr lang="en-US" sz="1400" dirty="0"/>
          </a:p>
          <a:p>
            <a:pPr lvl="1" eaLnBrk="1" hangingPunct="1">
              <a:lnSpc>
                <a:spcPct val="90000"/>
              </a:lnSpc>
            </a:pPr>
            <a:r>
              <a:rPr lang="en-US" sz="1400" dirty="0"/>
              <a:t>Per Nyberg</a:t>
            </a:r>
          </a:p>
        </p:txBody>
      </p:sp>
      <p:sp>
        <p:nvSpPr>
          <p:cNvPr id="33796" name="Rectangle 4"/>
          <p:cNvSpPr>
            <a:spLocks noGrp="1" noChangeArrowheads="1"/>
          </p:cNvSpPr>
          <p:nvPr>
            <p:ph type="body" sz="half" idx="2"/>
          </p:nvPr>
        </p:nvSpPr>
        <p:spPr>
          <a:xfrm>
            <a:off x="4953000" y="876300"/>
            <a:ext cx="3352800" cy="4572000"/>
          </a:xfrm>
        </p:spPr>
        <p:txBody>
          <a:bodyPr/>
          <a:lstStyle/>
          <a:p>
            <a:pPr eaLnBrk="1" hangingPunct="1">
              <a:lnSpc>
                <a:spcPct val="90000"/>
              </a:lnSpc>
              <a:buNone/>
            </a:pPr>
            <a:r>
              <a:rPr lang="en-US" sz="1600" b="1" dirty="0" smtClean="0"/>
              <a:t>	JAMSTEC</a:t>
            </a:r>
            <a:r>
              <a:rPr lang="en-US" sz="1600" b="1" dirty="0"/>
              <a:t>/U. Tokyo</a:t>
            </a:r>
            <a:endParaRPr lang="en-US" sz="1600" dirty="0"/>
          </a:p>
          <a:p>
            <a:pPr lvl="1" eaLnBrk="1" hangingPunct="1">
              <a:lnSpc>
                <a:spcPct val="90000"/>
              </a:lnSpc>
            </a:pPr>
            <a:r>
              <a:rPr lang="en-US" sz="1400" dirty="0" err="1"/>
              <a:t>Chihiro</a:t>
            </a:r>
            <a:r>
              <a:rPr lang="en-US" sz="1400" dirty="0"/>
              <a:t> Kodama</a:t>
            </a:r>
          </a:p>
          <a:p>
            <a:pPr lvl="1" eaLnBrk="1" hangingPunct="1">
              <a:lnSpc>
                <a:spcPct val="90000"/>
              </a:lnSpc>
            </a:pPr>
            <a:r>
              <a:rPr lang="en-US" sz="1400" dirty="0"/>
              <a:t>Masaki Satoh (co-PI, U. Tokyo)</a:t>
            </a:r>
          </a:p>
          <a:p>
            <a:pPr lvl="1" eaLnBrk="1" hangingPunct="1">
              <a:lnSpc>
                <a:spcPct val="90000"/>
              </a:lnSpc>
            </a:pPr>
            <a:r>
              <a:rPr lang="en-US" sz="1400" dirty="0"/>
              <a:t>Hirofumi Tomita (co-PI, JAMSTEC)</a:t>
            </a:r>
          </a:p>
          <a:p>
            <a:pPr lvl="1" eaLnBrk="1" hangingPunct="1">
              <a:lnSpc>
                <a:spcPct val="90000"/>
              </a:lnSpc>
            </a:pPr>
            <a:r>
              <a:rPr lang="en-US" sz="1400" dirty="0" err="1"/>
              <a:t>Yohei</a:t>
            </a:r>
            <a:r>
              <a:rPr lang="en-US" sz="1400" dirty="0"/>
              <a:t> Yamada</a:t>
            </a:r>
            <a:endParaRPr lang="en-US" sz="1400" dirty="0" smtClean="0"/>
          </a:p>
          <a:p>
            <a:pPr eaLnBrk="1" hangingPunct="1">
              <a:lnSpc>
                <a:spcPct val="90000"/>
              </a:lnSpc>
              <a:buNone/>
            </a:pPr>
            <a:r>
              <a:rPr lang="en-US" sz="1600" b="1" dirty="0" smtClean="0"/>
              <a:t>	NSF</a:t>
            </a:r>
            <a:endParaRPr lang="en-US" sz="1600" dirty="0"/>
          </a:p>
          <a:p>
            <a:pPr lvl="1" eaLnBrk="1" hangingPunct="1">
              <a:lnSpc>
                <a:spcPct val="90000"/>
              </a:lnSpc>
            </a:pPr>
            <a:r>
              <a:rPr lang="en-US" sz="1400" dirty="0"/>
              <a:t>AGS: Jay Fein</a:t>
            </a:r>
          </a:p>
          <a:p>
            <a:pPr lvl="1" eaLnBrk="1" hangingPunct="1">
              <a:lnSpc>
                <a:spcPct val="90000"/>
              </a:lnSpc>
            </a:pPr>
            <a:r>
              <a:rPr lang="en-US" sz="1400" dirty="0"/>
              <a:t>OCI: Steve Meacham, Rob Pennington</a:t>
            </a:r>
            <a:endParaRPr lang="en-US" sz="1400" dirty="0" smtClean="0"/>
          </a:p>
          <a:p>
            <a:pPr eaLnBrk="1" hangingPunct="1">
              <a:lnSpc>
                <a:spcPct val="90000"/>
              </a:lnSpc>
              <a:buNone/>
            </a:pPr>
            <a:r>
              <a:rPr lang="en-US" sz="1600" b="1" dirty="0" smtClean="0"/>
              <a:t>	COLA</a:t>
            </a:r>
            <a:endParaRPr lang="en-US" sz="1600" dirty="0"/>
          </a:p>
        </p:txBody>
      </p:sp>
      <p:sp>
        <p:nvSpPr>
          <p:cNvPr id="6" name="Rectangle 5"/>
          <p:cNvSpPr/>
          <p:nvPr/>
        </p:nvSpPr>
        <p:spPr>
          <a:xfrm>
            <a:off x="7010400" y="3543300"/>
            <a:ext cx="2133600" cy="1644040"/>
          </a:xfrm>
          <a:prstGeom prst="rect">
            <a:avLst/>
          </a:prstGeom>
        </p:spPr>
        <p:txBody>
          <a:bodyPr wrap="square">
            <a:spAutoFit/>
          </a:bodyPr>
          <a:lstStyle/>
          <a:p>
            <a:pPr marL="627063" lvl="1" indent="-228600" eaLnBrk="1" hangingPunct="1">
              <a:lnSpc>
                <a:spcPct val="90000"/>
              </a:lnSpc>
              <a:spcAft>
                <a:spcPts val="600"/>
              </a:spcAft>
              <a:buFont typeface="Lucida Grande"/>
              <a:buChar char="-"/>
            </a:pPr>
            <a:r>
              <a:rPr lang="en-US" sz="1400" dirty="0" smtClean="0">
                <a:latin typeface="+mn-lt"/>
              </a:rPr>
              <a:t>Emilia Jin</a:t>
            </a:r>
          </a:p>
          <a:p>
            <a:pPr marL="627063" lvl="1" indent="-228600" eaLnBrk="1" hangingPunct="1">
              <a:lnSpc>
                <a:spcPct val="90000"/>
              </a:lnSpc>
              <a:spcAft>
                <a:spcPts val="600"/>
              </a:spcAft>
              <a:buFont typeface="Lucida Grande"/>
              <a:buChar char="-"/>
            </a:pPr>
            <a:r>
              <a:rPr lang="en-US" sz="1400" dirty="0" smtClean="0">
                <a:latin typeface="+mn-lt"/>
              </a:rPr>
              <a:t>Jim Kinter (PI)</a:t>
            </a:r>
          </a:p>
          <a:p>
            <a:pPr marL="627063" lvl="1" indent="-228600" eaLnBrk="1" hangingPunct="1">
              <a:lnSpc>
                <a:spcPct val="90000"/>
              </a:lnSpc>
              <a:spcAft>
                <a:spcPts val="600"/>
              </a:spcAft>
              <a:buFont typeface="Lucida Grande"/>
              <a:buChar char="-"/>
            </a:pPr>
            <a:r>
              <a:rPr lang="en-US" sz="1400" dirty="0" smtClean="0">
                <a:latin typeface="+mn-lt"/>
              </a:rPr>
              <a:t>Larry Marx </a:t>
            </a:r>
          </a:p>
          <a:p>
            <a:pPr marL="627063" lvl="1" indent="-228600" eaLnBrk="1" hangingPunct="1">
              <a:lnSpc>
                <a:spcPct val="90000"/>
              </a:lnSpc>
              <a:spcAft>
                <a:spcPts val="600"/>
              </a:spcAft>
              <a:buFont typeface="Lucida Grande"/>
              <a:buChar char="-"/>
            </a:pPr>
            <a:r>
              <a:rPr lang="en-US" sz="1400" dirty="0" smtClean="0">
                <a:latin typeface="+mn-lt"/>
              </a:rPr>
              <a:t>Julia </a:t>
            </a:r>
            <a:r>
              <a:rPr lang="en-US" sz="1400" dirty="0" err="1" smtClean="0">
                <a:latin typeface="+mn-lt"/>
              </a:rPr>
              <a:t>Manganello</a:t>
            </a:r>
            <a:endParaRPr lang="en-US" sz="1400" dirty="0" smtClean="0">
              <a:latin typeface="+mn-lt"/>
            </a:endParaRPr>
          </a:p>
          <a:p>
            <a:pPr marL="627063" lvl="1" indent="-228600" eaLnBrk="1" hangingPunct="1">
              <a:lnSpc>
                <a:spcPct val="90000"/>
              </a:lnSpc>
              <a:spcAft>
                <a:spcPts val="600"/>
              </a:spcAft>
              <a:buFont typeface="Lucida Grande"/>
              <a:buChar char="-"/>
            </a:pPr>
            <a:r>
              <a:rPr lang="en-US" sz="1400" dirty="0" smtClean="0">
                <a:latin typeface="+mn-lt"/>
              </a:rPr>
              <a:t>Cristiana Stan</a:t>
            </a:r>
          </a:p>
          <a:p>
            <a:pPr marL="627063" lvl="1" indent="-228600" eaLnBrk="1" hangingPunct="1">
              <a:lnSpc>
                <a:spcPct val="90000"/>
              </a:lnSpc>
              <a:spcAft>
                <a:spcPts val="600"/>
              </a:spcAft>
              <a:buFont typeface="Lucida Grande"/>
              <a:buChar char="-"/>
            </a:pPr>
            <a:r>
              <a:rPr lang="en-US" sz="1400" dirty="0" smtClean="0">
                <a:latin typeface="+mn-lt"/>
              </a:rPr>
              <a:t>Tom Wakefield</a:t>
            </a:r>
            <a:endParaRPr lang="en-US" sz="1400" dirty="0">
              <a:latin typeface="+mn-lt"/>
            </a:endParaRPr>
          </a:p>
        </p:txBody>
      </p:sp>
      <p:sp>
        <p:nvSpPr>
          <p:cNvPr id="7" name="Rectangle 6"/>
          <p:cNvSpPr/>
          <p:nvPr/>
        </p:nvSpPr>
        <p:spPr>
          <a:xfrm>
            <a:off x="4876800" y="3543300"/>
            <a:ext cx="2438400" cy="1644040"/>
          </a:xfrm>
          <a:prstGeom prst="rect">
            <a:avLst/>
          </a:prstGeom>
        </p:spPr>
        <p:txBody>
          <a:bodyPr wrap="square">
            <a:spAutoFit/>
          </a:bodyPr>
          <a:lstStyle/>
          <a:p>
            <a:pPr marL="685800" lvl="1" indent="-228600" eaLnBrk="1" hangingPunct="1">
              <a:lnSpc>
                <a:spcPct val="90000"/>
              </a:lnSpc>
              <a:spcAft>
                <a:spcPts val="600"/>
              </a:spcAft>
              <a:buFont typeface="Lucida Grande"/>
              <a:buChar char="-"/>
            </a:pPr>
            <a:r>
              <a:rPr lang="en-US" sz="1400" dirty="0" err="1" smtClean="0">
                <a:latin typeface="+mn-lt"/>
              </a:rPr>
              <a:t>Deepthi</a:t>
            </a:r>
            <a:r>
              <a:rPr lang="en-US" sz="1400" dirty="0" smtClean="0">
                <a:latin typeface="+mn-lt"/>
              </a:rPr>
              <a:t> </a:t>
            </a:r>
            <a:r>
              <a:rPr lang="en-US" sz="1400" dirty="0" err="1" smtClean="0">
                <a:latin typeface="+mn-lt"/>
              </a:rPr>
              <a:t>Achutavarier</a:t>
            </a:r>
            <a:endParaRPr lang="en-US" sz="1400" dirty="0" smtClean="0">
              <a:latin typeface="+mn-lt"/>
            </a:endParaRPr>
          </a:p>
          <a:p>
            <a:pPr marL="685800" lvl="1" indent="-228600" eaLnBrk="1" hangingPunct="1">
              <a:lnSpc>
                <a:spcPct val="90000"/>
              </a:lnSpc>
              <a:spcAft>
                <a:spcPts val="600"/>
              </a:spcAft>
              <a:buFont typeface="Lucida Grande"/>
              <a:buChar char="-"/>
            </a:pPr>
            <a:r>
              <a:rPr lang="en-US" sz="1400" dirty="0" smtClean="0">
                <a:latin typeface="+mn-lt"/>
              </a:rPr>
              <a:t>Jennifer Adams</a:t>
            </a:r>
          </a:p>
          <a:p>
            <a:pPr marL="685800" lvl="1" indent="-228600" eaLnBrk="1" hangingPunct="1">
              <a:lnSpc>
                <a:spcPct val="90000"/>
              </a:lnSpc>
              <a:spcAft>
                <a:spcPts val="600"/>
              </a:spcAft>
              <a:buFont typeface="Lucida Grande"/>
              <a:buChar char="-"/>
            </a:pPr>
            <a:r>
              <a:rPr lang="en-US" sz="1400" dirty="0" smtClean="0">
                <a:latin typeface="+mn-lt"/>
              </a:rPr>
              <a:t>Eric </a:t>
            </a:r>
            <a:r>
              <a:rPr lang="en-US" sz="1400" dirty="0" err="1" smtClean="0">
                <a:latin typeface="+mn-lt"/>
              </a:rPr>
              <a:t>Altshuler</a:t>
            </a:r>
            <a:endParaRPr lang="en-US" sz="1400" dirty="0" smtClean="0">
              <a:latin typeface="+mn-lt"/>
            </a:endParaRPr>
          </a:p>
          <a:p>
            <a:pPr marL="685800" lvl="1" indent="-228600" eaLnBrk="1" hangingPunct="1">
              <a:lnSpc>
                <a:spcPct val="90000"/>
              </a:lnSpc>
              <a:spcAft>
                <a:spcPts val="600"/>
              </a:spcAft>
              <a:buFont typeface="Lucida Grande"/>
              <a:buChar char="-"/>
            </a:pPr>
            <a:r>
              <a:rPr lang="en-US" sz="1400" dirty="0" smtClean="0">
                <a:latin typeface="+mn-lt"/>
              </a:rPr>
              <a:t>Ben Cash</a:t>
            </a:r>
          </a:p>
          <a:p>
            <a:pPr marL="685800" lvl="1" indent="-228600" eaLnBrk="1" hangingPunct="1">
              <a:lnSpc>
                <a:spcPct val="90000"/>
              </a:lnSpc>
              <a:spcAft>
                <a:spcPts val="600"/>
              </a:spcAft>
              <a:buFont typeface="Lucida Grande"/>
              <a:buChar char="-"/>
            </a:pPr>
            <a:r>
              <a:rPr lang="en-US" sz="1400" dirty="0" smtClean="0">
                <a:latin typeface="+mn-lt"/>
              </a:rPr>
              <a:t>Paul </a:t>
            </a:r>
            <a:r>
              <a:rPr lang="en-US" sz="1400" dirty="0" err="1" smtClean="0">
                <a:latin typeface="+mn-lt"/>
              </a:rPr>
              <a:t>Dirmeyer</a:t>
            </a:r>
            <a:endParaRPr lang="en-US" sz="1400" dirty="0" smtClean="0">
              <a:latin typeface="+mn-lt"/>
            </a:endParaRPr>
          </a:p>
          <a:p>
            <a:pPr marL="685800" lvl="1" indent="-228600" eaLnBrk="1" hangingPunct="1">
              <a:lnSpc>
                <a:spcPct val="90000"/>
              </a:lnSpc>
              <a:spcAft>
                <a:spcPts val="600"/>
              </a:spcAft>
              <a:buFont typeface="Lucida Grande"/>
              <a:buChar char="-"/>
            </a:pPr>
            <a:r>
              <a:rPr lang="en-US" sz="1400" dirty="0" err="1" smtClean="0">
                <a:latin typeface="+mn-lt"/>
              </a:rPr>
              <a:t>Bohua</a:t>
            </a:r>
            <a:r>
              <a:rPr lang="en-US" sz="1400" dirty="0" smtClean="0">
                <a:latin typeface="+mn-lt"/>
              </a:rPr>
              <a:t> Huang</a:t>
            </a:r>
            <a:endParaRPr lang="en-US" sz="1400" dirty="0">
              <a:latin typeface="+mn-lt"/>
            </a:endParaRPr>
          </a:p>
        </p:txBody>
      </p:sp>
      <p:pic>
        <p:nvPicPr>
          <p:cNvPr id="8" name="Picture 9"/>
          <p:cNvPicPr>
            <a:picLocks noChangeAspect="1"/>
          </p:cNvPicPr>
          <p:nvPr/>
        </p:nvPicPr>
        <p:blipFill>
          <a:blip r:embed="rId2">
            <a:alphaModFix amt="75000"/>
            <a:grayscl/>
          </a:blip>
          <a:srcRect l="18871" r="11937" b="16510"/>
          <a:stretch>
            <a:fillRect/>
          </a:stretch>
        </p:blipFill>
        <p:spPr bwMode="auto">
          <a:xfrm>
            <a:off x="0" y="-1"/>
            <a:ext cx="2209800" cy="2887807"/>
          </a:xfrm>
          <a:prstGeom prst="rect">
            <a:avLst/>
          </a:prstGeom>
          <a:noFill/>
          <a:ln>
            <a:noFill/>
          </a:ln>
          <a:effectLst>
            <a:softEdge rad="4699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6" descr="C:\Users\aib\Pictures\Image Library One\JICS Building\NICS Sign\NICS Building 3.tif"/>
          <p:cNvPicPr>
            <a:picLocks noChangeAspect="1" noChangeArrowheads="1"/>
          </p:cNvPicPr>
          <p:nvPr/>
        </p:nvPicPr>
        <p:blipFill>
          <a:blip r:embed="rId3"/>
          <a:srcRect/>
          <a:stretch>
            <a:fillRect/>
          </a:stretch>
        </p:blipFill>
        <p:spPr bwMode="auto">
          <a:xfrm>
            <a:off x="0" y="2086240"/>
            <a:ext cx="9144000" cy="3628760"/>
          </a:xfrm>
          <a:prstGeom prst="rect">
            <a:avLst/>
          </a:prstGeom>
          <a:noFill/>
          <a:ln w="9525">
            <a:noFill/>
            <a:miter lim="800000"/>
            <a:headEnd/>
            <a:tailEnd/>
          </a:ln>
        </p:spPr>
      </p:pic>
      <p:sp>
        <p:nvSpPr>
          <p:cNvPr id="18435" name="Rectangle 3"/>
          <p:cNvSpPr>
            <a:spLocks noGrp="1" noChangeArrowheads="1"/>
          </p:cNvSpPr>
          <p:nvPr>
            <p:ph type="title"/>
          </p:nvPr>
        </p:nvSpPr>
        <p:spPr>
          <a:xfrm>
            <a:off x="0" y="0"/>
            <a:ext cx="7391400" cy="1676400"/>
          </a:xfrm>
        </p:spPr>
        <p:txBody>
          <a:bodyPr/>
          <a:lstStyle/>
          <a:p>
            <a:pPr eaLnBrk="1" hangingPunct="1">
              <a:spcBef>
                <a:spcPts val="600"/>
              </a:spcBef>
            </a:pPr>
            <a:r>
              <a:rPr lang="en-US" sz="3600" dirty="0">
                <a:latin typeface="+mn-lt"/>
                <a:ea typeface="Times New Roman" pitchFamily="-107" charset="0"/>
                <a:cs typeface="Times New Roman" pitchFamily="-107" charset="0"/>
              </a:rPr>
              <a:t>National Institute for </a:t>
            </a:r>
            <a:br>
              <a:rPr lang="en-US" sz="3600" dirty="0">
                <a:latin typeface="+mn-lt"/>
                <a:ea typeface="Times New Roman" pitchFamily="-107" charset="0"/>
                <a:cs typeface="Times New Roman" pitchFamily="-107" charset="0"/>
              </a:rPr>
            </a:br>
            <a:r>
              <a:rPr lang="en-US" sz="3600" dirty="0">
                <a:latin typeface="+mn-lt"/>
                <a:ea typeface="Times New Roman" pitchFamily="-107" charset="0"/>
                <a:cs typeface="Times New Roman" pitchFamily="-107" charset="0"/>
              </a:rPr>
              <a:t>Computational Sciences</a:t>
            </a:r>
            <a:r>
              <a:rPr lang="en-US" sz="1050" dirty="0">
                <a:latin typeface="+mn-lt"/>
                <a:ea typeface="Times New Roman" pitchFamily="-107" charset="0"/>
                <a:cs typeface="Times New Roman" pitchFamily="-107" charset="0"/>
              </a:rPr>
              <a:t> </a:t>
            </a:r>
            <a:br>
              <a:rPr lang="en-US" sz="1050" dirty="0">
                <a:latin typeface="+mn-lt"/>
                <a:ea typeface="Times New Roman" pitchFamily="-107" charset="0"/>
                <a:cs typeface="Times New Roman" pitchFamily="-107" charset="0"/>
              </a:rPr>
            </a:br>
            <a:r>
              <a:rPr lang="en-US" sz="1050" dirty="0">
                <a:latin typeface="+mn-lt"/>
                <a:ea typeface="Times New Roman" pitchFamily="-107" charset="0"/>
                <a:cs typeface="Times New Roman" pitchFamily="-107" charset="0"/>
              </a:rPr>
              <a:t/>
            </a:r>
            <a:br>
              <a:rPr lang="en-US" sz="1050" dirty="0">
                <a:latin typeface="+mn-lt"/>
                <a:ea typeface="Times New Roman" pitchFamily="-107" charset="0"/>
                <a:cs typeface="Times New Roman" pitchFamily="-107" charset="0"/>
              </a:rPr>
            </a:br>
            <a:r>
              <a:rPr lang="en-US" sz="2000" dirty="0">
                <a:solidFill>
                  <a:srgbClr val="FF9900"/>
                </a:solidFill>
                <a:latin typeface="+mn-lt"/>
                <a:ea typeface="Times New Roman" pitchFamily="-107" charset="0"/>
                <a:cs typeface="Times New Roman" pitchFamily="-107" charset="0"/>
              </a:rPr>
              <a:t>University of Tennessee </a:t>
            </a:r>
            <a:r>
              <a:rPr lang="en-US" sz="2000" dirty="0">
                <a:latin typeface="+mn-lt"/>
                <a:ea typeface="Times New Roman" pitchFamily="-107" charset="0"/>
                <a:cs typeface="Times New Roman" pitchFamily="-107" charset="0"/>
              </a:rPr>
              <a:t>and ORNL partnership</a:t>
            </a:r>
          </a:p>
        </p:txBody>
      </p:sp>
      <p:sp>
        <p:nvSpPr>
          <p:cNvPr id="17412" name="Rectangle 4"/>
          <p:cNvSpPr>
            <a:spLocks noGrp="1" noChangeArrowheads="1"/>
          </p:cNvSpPr>
          <p:nvPr>
            <p:ph type="body" idx="1"/>
          </p:nvPr>
        </p:nvSpPr>
        <p:spPr>
          <a:xfrm>
            <a:off x="0" y="1866900"/>
            <a:ext cx="6324600" cy="1524000"/>
          </a:xfrm>
        </p:spPr>
        <p:txBody>
          <a:bodyPr>
            <a:normAutofit fontScale="92500"/>
          </a:bodyPr>
          <a:lstStyle/>
          <a:p>
            <a:pPr marL="287338" indent="-287338" eaLnBrk="1" hangingPunct="1">
              <a:spcBef>
                <a:spcPts val="600"/>
              </a:spcBef>
              <a:spcAft>
                <a:spcPts val="0"/>
              </a:spcAft>
              <a:defRPr/>
            </a:pPr>
            <a:r>
              <a:rPr lang="en-US" sz="1600" dirty="0" smtClean="0"/>
              <a:t>NICS is funded by the National Science Foundation, is located at Oak Ridge National Lab, and is managed by the University of Tennessee</a:t>
            </a:r>
          </a:p>
          <a:p>
            <a:pPr marL="287338" indent="-287338" eaLnBrk="1" hangingPunct="1">
              <a:spcBef>
                <a:spcPts val="600"/>
              </a:spcBef>
              <a:spcAft>
                <a:spcPts val="0"/>
              </a:spcAft>
              <a:defRPr/>
            </a:pPr>
            <a:r>
              <a:rPr lang="en-US" sz="1600" dirty="0" smtClean="0"/>
              <a:t>NICS operates the first academic petascale supercomputer in the world</a:t>
            </a:r>
          </a:p>
          <a:p>
            <a:pPr marL="287338" indent="-287338" eaLnBrk="1" hangingPunct="1">
              <a:spcBef>
                <a:spcPts val="600"/>
              </a:spcBef>
              <a:spcAft>
                <a:spcPts val="0"/>
              </a:spcAft>
              <a:defRPr/>
            </a:pPr>
            <a:r>
              <a:rPr lang="en-US" sz="1600" dirty="0" smtClean="0"/>
              <a:t>Leverages the capabilities of the ORNL </a:t>
            </a:r>
            <a:br>
              <a:rPr lang="en-US" sz="1600" dirty="0" smtClean="0"/>
            </a:br>
            <a:r>
              <a:rPr lang="en-US" sz="1600" dirty="0" smtClean="0"/>
              <a:t>computing complex</a:t>
            </a:r>
          </a:p>
        </p:txBody>
      </p:sp>
      <p:pic>
        <p:nvPicPr>
          <p:cNvPr id="18437" name="Picture 5" descr="NSF_color_logo"/>
          <p:cNvPicPr>
            <a:picLocks noChangeAspect="1" noChangeArrowheads="1"/>
          </p:cNvPicPr>
          <p:nvPr/>
        </p:nvPicPr>
        <p:blipFill>
          <a:blip r:embed="rId4"/>
          <a:srcRect/>
          <a:stretch>
            <a:fillRect/>
          </a:stretch>
        </p:blipFill>
        <p:spPr bwMode="auto">
          <a:xfrm>
            <a:off x="0" y="190500"/>
            <a:ext cx="1016000" cy="846667"/>
          </a:xfrm>
          <a:prstGeom prst="rect">
            <a:avLst/>
          </a:prstGeom>
          <a:noFill/>
          <a:ln w="9525">
            <a:noFill/>
            <a:miter lim="800000"/>
            <a:headEnd/>
            <a:tailEnd/>
          </a:ln>
        </p:spPr>
      </p:pic>
      <p:pic>
        <p:nvPicPr>
          <p:cNvPr id="18438" name="Picture 12"/>
          <p:cNvPicPr>
            <a:picLocks noChangeAspect="1" noChangeArrowheads="1"/>
          </p:cNvPicPr>
          <p:nvPr/>
        </p:nvPicPr>
        <p:blipFill>
          <a:blip r:embed="rId5"/>
          <a:srcRect/>
          <a:stretch>
            <a:fillRect/>
          </a:stretch>
        </p:blipFill>
        <p:spPr bwMode="auto">
          <a:xfrm>
            <a:off x="6454775" y="266700"/>
            <a:ext cx="2689225" cy="825500"/>
          </a:xfrm>
          <a:prstGeom prst="rect">
            <a:avLst/>
          </a:prstGeom>
          <a:noFill/>
          <a:ln w="9525">
            <a:noFill/>
            <a:miter lim="800000"/>
            <a:headEnd/>
            <a:tailEnd/>
          </a:ln>
        </p:spPr>
      </p:pic>
      <p:pic>
        <p:nvPicPr>
          <p:cNvPr id="18439" name="Picture 7" descr="C:\Users\aib\Pictures\Image Library One\JICS Building\NICS Sign\Sign.tif"/>
          <p:cNvPicPr>
            <a:picLocks noChangeAspect="1" noChangeArrowheads="1"/>
          </p:cNvPicPr>
          <p:nvPr/>
        </p:nvPicPr>
        <p:blipFill>
          <a:blip r:embed="rId6"/>
          <a:srcRect/>
          <a:stretch>
            <a:fillRect/>
          </a:stretch>
        </p:blipFill>
        <p:spPr bwMode="auto">
          <a:xfrm>
            <a:off x="5900739" y="2579688"/>
            <a:ext cx="2752725" cy="3135313"/>
          </a:xfrm>
          <a:prstGeom prst="rect">
            <a:avLst/>
          </a:prstGeom>
          <a:noFill/>
          <a:ln w="9525">
            <a:noFill/>
            <a:miter lim="800000"/>
            <a:headEnd/>
            <a:tailEnd/>
          </a:ln>
        </p:spPr>
      </p:pic>
      <p:sp>
        <p:nvSpPr>
          <p:cNvPr id="18440" name="Rectangle 7"/>
          <p:cNvSpPr>
            <a:spLocks noChangeArrowheads="1"/>
          </p:cNvSpPr>
          <p:nvPr/>
        </p:nvSpPr>
        <p:spPr bwMode="auto">
          <a:xfrm>
            <a:off x="0" y="5334000"/>
            <a:ext cx="1754188" cy="381000"/>
          </a:xfrm>
          <a:prstGeom prst="rect">
            <a:avLst/>
          </a:prstGeom>
          <a:noFill/>
          <a:ln w="9525">
            <a:noFill/>
            <a:miter lim="800000"/>
            <a:headEnd/>
            <a:tailEnd/>
          </a:ln>
        </p:spPr>
        <p:txBody>
          <a:bodyPr>
            <a:prstTxWarp prst="textNoShape">
              <a:avLst/>
            </a:prstTxWarp>
          </a:bodyPr>
          <a:lstStyle/>
          <a:p>
            <a:pPr marL="171450" indent="-171450" eaLnBrk="0" hangingPunct="0">
              <a:lnSpc>
                <a:spcPct val="90000"/>
              </a:lnSpc>
            </a:pPr>
            <a:r>
              <a:rPr lang="en-US" sz="900" dirty="0" smtClean="0">
                <a:solidFill>
                  <a:schemeClr val="bg1"/>
                </a:solidFill>
                <a:latin typeface="+mn-lt"/>
                <a:ea typeface="Times New Roman" pitchFamily="-107" charset="0"/>
                <a:cs typeface="Times New Roman" pitchFamily="-107" charset="0"/>
              </a:rPr>
              <a:t>Managed </a:t>
            </a:r>
            <a:r>
              <a:rPr lang="en-US" sz="900" dirty="0">
                <a:solidFill>
                  <a:schemeClr val="bg1"/>
                </a:solidFill>
                <a:latin typeface="+mn-lt"/>
                <a:ea typeface="Times New Roman" pitchFamily="-107" charset="0"/>
                <a:cs typeface="Times New Roman" pitchFamily="-107" charset="0"/>
              </a:rPr>
              <a:t>by UT-</a:t>
            </a:r>
            <a:r>
              <a:rPr lang="en-US" sz="900" dirty="0" smtClean="0">
                <a:solidFill>
                  <a:schemeClr val="bg1"/>
                </a:solidFill>
                <a:latin typeface="+mn-lt"/>
                <a:ea typeface="Times New Roman" pitchFamily="-107" charset="0"/>
                <a:cs typeface="Times New Roman" pitchFamily="-107" charset="0"/>
              </a:rPr>
              <a:t>Battelle for </a:t>
            </a:r>
            <a:r>
              <a:rPr lang="en-US" sz="900" dirty="0">
                <a:solidFill>
                  <a:schemeClr val="bg1"/>
                </a:solidFill>
                <a:latin typeface="+mn-lt"/>
                <a:ea typeface="Times New Roman" pitchFamily="-107" charset="0"/>
                <a:cs typeface="Times New Roman" pitchFamily="-107" charset="0"/>
              </a:rPr>
              <a:t>the Department of Energy</a:t>
            </a:r>
          </a:p>
        </p:txBody>
      </p:sp>
      <p:sp>
        <p:nvSpPr>
          <p:cNvPr id="18441" name="Freeform 9"/>
          <p:cNvSpPr>
            <a:spLocks/>
          </p:cNvSpPr>
          <p:nvPr/>
        </p:nvSpPr>
        <p:spPr bwMode="auto">
          <a:xfrm>
            <a:off x="7075489" y="3020219"/>
            <a:ext cx="2071687" cy="2709333"/>
          </a:xfrm>
          <a:custGeom>
            <a:avLst/>
            <a:gdLst>
              <a:gd name="T0" fmla="*/ 0 w 1488"/>
              <a:gd name="T1" fmla="*/ 2147483647 h 2336"/>
              <a:gd name="T2" fmla="*/ 2147483647 w 1488"/>
              <a:gd name="T3" fmla="*/ 2147483647 h 2336"/>
              <a:gd name="T4" fmla="*/ 2147483647 w 1488"/>
              <a:gd name="T5" fmla="*/ 0 h 2336"/>
              <a:gd name="T6" fmla="*/ 0 w 1488"/>
              <a:gd name="T7" fmla="*/ 2147483647 h 2336"/>
              <a:gd name="T8" fmla="*/ 0 60000 65536"/>
              <a:gd name="T9" fmla="*/ 0 60000 65536"/>
              <a:gd name="T10" fmla="*/ 0 60000 65536"/>
              <a:gd name="T11" fmla="*/ 0 60000 65536"/>
              <a:gd name="T12" fmla="*/ 0 w 1488"/>
              <a:gd name="T13" fmla="*/ 0 h 2336"/>
              <a:gd name="T14" fmla="*/ 1488 w 1488"/>
              <a:gd name="T15" fmla="*/ 2336 h 2336"/>
            </a:gdLst>
            <a:ahLst/>
            <a:cxnLst>
              <a:cxn ang="T8">
                <a:pos x="T0" y="T1"/>
              </a:cxn>
              <a:cxn ang="T9">
                <a:pos x="T2" y="T3"/>
              </a:cxn>
              <a:cxn ang="T10">
                <a:pos x="T4" y="T5"/>
              </a:cxn>
              <a:cxn ang="T11">
                <a:pos x="T6" y="T7"/>
              </a:cxn>
            </a:cxnLst>
            <a:rect l="T12" t="T13" r="T14" b="T15"/>
            <a:pathLst>
              <a:path w="1488" h="2336">
                <a:moveTo>
                  <a:pt x="0" y="2336"/>
                </a:moveTo>
                <a:lnTo>
                  <a:pt x="1486" y="2336"/>
                </a:lnTo>
                <a:lnTo>
                  <a:pt x="1488" y="0"/>
                </a:lnTo>
                <a:cubicBezTo>
                  <a:pt x="1485" y="1230"/>
                  <a:pt x="879" y="2128"/>
                  <a:pt x="0" y="2336"/>
                </a:cubicBezTo>
                <a:close/>
              </a:path>
            </a:pathLst>
          </a:custGeom>
          <a:gradFill rotWithShape="1">
            <a:gsLst>
              <a:gs pos="0">
                <a:schemeClr val="bg1">
                  <a:alpha val="0"/>
                </a:schemeClr>
              </a:gs>
              <a:gs pos="100000">
                <a:schemeClr val="tx2">
                  <a:alpha val="84000"/>
                </a:schemeClr>
              </a:gs>
            </a:gsLst>
            <a:lin ang="5400000" scaled="1"/>
          </a:gradFill>
          <a:ln w="9525">
            <a:noFill/>
            <a:round/>
            <a:headEnd/>
            <a:tailEnd/>
          </a:ln>
        </p:spPr>
        <p:txBody>
          <a:bodyPr>
            <a:prstTxWarp prst="textNoShape">
              <a:avLst/>
            </a:prstTxWarp>
          </a:bodyPr>
          <a:lstStyle/>
          <a:p>
            <a:pPr eaLnBrk="0" hangingPunct="0"/>
            <a:endParaRPr lang="en-US">
              <a:latin typeface="+mn-lt"/>
            </a:endParaRPr>
          </a:p>
        </p:txBody>
      </p:sp>
      <p:pic>
        <p:nvPicPr>
          <p:cNvPr id="506890" name="Picture 10" descr="ORNL_leaf white"/>
          <p:cNvPicPr>
            <a:picLocks noChangeAspect="1" noChangeArrowheads="1"/>
          </p:cNvPicPr>
          <p:nvPr/>
        </p:nvPicPr>
        <p:blipFill>
          <a:blip r:embed="rId7"/>
          <a:srcRect/>
          <a:stretch>
            <a:fillRect/>
          </a:stretch>
        </p:blipFill>
        <p:spPr bwMode="auto">
          <a:xfrm>
            <a:off x="7999414" y="5220230"/>
            <a:ext cx="1144587" cy="494771"/>
          </a:xfrm>
          <a:prstGeom prst="rect">
            <a:avLst/>
          </a:prstGeom>
          <a:noFill/>
          <a:effectLst>
            <a:outerShdw algn="ctr" rotWithShape="0">
              <a:schemeClr val="bg2"/>
            </a:outerShdw>
          </a:effectLst>
        </p:spPr>
      </p:pic>
      <p:pic>
        <p:nvPicPr>
          <p:cNvPr id="18443" name="Picture 6" descr="UT_logo"/>
          <p:cNvPicPr>
            <a:picLocks noChangeAspect="1" noChangeArrowheads="1"/>
          </p:cNvPicPr>
          <p:nvPr/>
        </p:nvPicPr>
        <p:blipFill>
          <a:blip r:embed="rId8"/>
          <a:srcRect/>
          <a:stretch>
            <a:fillRect/>
          </a:stretch>
        </p:blipFill>
        <p:spPr bwMode="auto">
          <a:xfrm>
            <a:off x="7216775" y="2782095"/>
            <a:ext cx="865188" cy="39952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57400" y="0"/>
            <a:ext cx="7086600" cy="1181100"/>
          </a:xfrm>
        </p:spPr>
        <p:txBody>
          <a:bodyPr/>
          <a:lstStyle/>
          <a:p>
            <a:r>
              <a:rPr lang="en-US" sz="4000" dirty="0" smtClean="0">
                <a:latin typeface="+mn-lt"/>
                <a:ea typeface="Times New Roman" pitchFamily="-107" charset="0"/>
                <a:cs typeface="Times New Roman" pitchFamily="-107" charset="0"/>
              </a:rPr>
              <a:t>NICS and Athena</a:t>
            </a:r>
          </a:p>
        </p:txBody>
      </p:sp>
      <p:sp>
        <p:nvSpPr>
          <p:cNvPr id="3" name="Content Placeholder 2"/>
          <p:cNvSpPr>
            <a:spLocks noGrp="1"/>
          </p:cNvSpPr>
          <p:nvPr>
            <p:ph idx="1"/>
          </p:nvPr>
        </p:nvSpPr>
        <p:spPr>
          <a:xfrm>
            <a:off x="1981200" y="1257300"/>
            <a:ext cx="7162800" cy="3962400"/>
          </a:xfrm>
        </p:spPr>
        <p:txBody>
          <a:bodyPr/>
          <a:lstStyle/>
          <a:p>
            <a:pPr>
              <a:defRPr/>
            </a:pPr>
            <a:r>
              <a:rPr lang="en-US" sz="2000" dirty="0" smtClean="0"/>
              <a:t>NICS provides and supports computational resources for academic researchers: Cray XT5 and XT4, SGI UltraViolet for visualization and data analysis, CPU-GPU cluster, scratch and archival storage, …</a:t>
            </a:r>
          </a:p>
          <a:p>
            <a:pPr>
              <a:defRPr/>
            </a:pPr>
            <a:r>
              <a:rPr lang="en-US" sz="2000" dirty="0" smtClean="0"/>
              <a:t>The Cray XT4 – Athena – the first NICS machine in 2008</a:t>
            </a:r>
          </a:p>
          <a:p>
            <a:pPr lvl="1">
              <a:defRPr/>
            </a:pPr>
            <a:r>
              <a:rPr lang="en-US" sz="1800" dirty="0" smtClean="0"/>
              <a:t>Replaced by Cray XT5 – Kraken – in March 2009</a:t>
            </a:r>
          </a:p>
          <a:p>
            <a:pPr lvl="1">
              <a:defRPr/>
            </a:pPr>
            <a:r>
              <a:rPr lang="en-US" sz="1800" dirty="0" smtClean="0"/>
              <a:t>4512 nodes @ 4 gigabytes RAM &amp; 1 AMD 2.3 GHz quad-core processor  </a:t>
            </a:r>
          </a:p>
          <a:p>
            <a:pPr lvl="1">
              <a:defRPr/>
            </a:pPr>
            <a:r>
              <a:rPr lang="en-US" sz="1800" dirty="0" smtClean="0"/>
              <a:t>17.6 terabytes aggregate memory &amp; 18,048 cores </a:t>
            </a:r>
          </a:p>
          <a:p>
            <a:pPr lvl="1">
              <a:defRPr/>
            </a:pPr>
            <a:r>
              <a:rPr lang="en-US" sz="1800" dirty="0" smtClean="0"/>
              <a:t>165 teraflops peak performance </a:t>
            </a:r>
          </a:p>
          <a:p>
            <a:pPr lvl="1">
              <a:defRPr/>
            </a:pPr>
            <a:r>
              <a:rPr lang="en-US" sz="1800" dirty="0" smtClean="0">
                <a:ea typeface="Times New Roman" pitchFamily="-107" charset="0"/>
                <a:cs typeface="Times New Roman" pitchFamily="-107" charset="0"/>
              </a:rPr>
              <a:t>Other resources: 85 TB </a:t>
            </a:r>
            <a:r>
              <a:rPr lang="en-US" sz="1800" dirty="0" err="1" smtClean="0">
                <a:ea typeface="Times New Roman" pitchFamily="-107" charset="0"/>
                <a:cs typeface="Times New Roman" pitchFamily="-107" charset="0"/>
              </a:rPr>
              <a:t>Lustre</a:t>
            </a:r>
            <a:r>
              <a:rPr lang="en-US" sz="1800" dirty="0" smtClean="0">
                <a:ea typeface="Times New Roman" pitchFamily="-107" charset="0"/>
                <a:cs typeface="Times New Roman" pitchFamily="-107" charset="0"/>
              </a:rPr>
              <a:t> file system, 258 TB </a:t>
            </a:r>
            <a:r>
              <a:rPr lang="en-US" sz="1800" dirty="0" err="1" smtClean="0">
                <a:ea typeface="Times New Roman" pitchFamily="-107" charset="0"/>
                <a:cs typeface="Times New Roman" pitchFamily="-107" charset="0"/>
              </a:rPr>
              <a:t>auxilliary</a:t>
            </a:r>
            <a:r>
              <a:rPr lang="en-US" sz="1800" dirty="0" smtClean="0">
                <a:ea typeface="Times New Roman" pitchFamily="-107" charset="0"/>
                <a:cs typeface="Times New Roman" pitchFamily="-107" charset="0"/>
              </a:rPr>
              <a:t> file system (called </a:t>
            </a:r>
            <a:r>
              <a:rPr lang="en-US" sz="1800" i="1" dirty="0" err="1" smtClean="0">
                <a:ea typeface="Times New Roman" pitchFamily="-107" charset="0"/>
                <a:cs typeface="Times New Roman" pitchFamily="-107" charset="0"/>
              </a:rPr>
              <a:t>Nakji</a:t>
            </a:r>
            <a:r>
              <a:rPr lang="en-US" sz="1800" dirty="0" smtClean="0">
                <a:ea typeface="Times New Roman" pitchFamily="-107" charset="0"/>
                <a:cs typeface="Times New Roman" pitchFamily="-107" charset="0"/>
              </a:rPr>
              <a:t>) and a 5-node 16-core 128 GB RAM system (called </a:t>
            </a:r>
            <a:r>
              <a:rPr lang="en-US" sz="1800" i="1" dirty="0" smtClean="0">
                <a:ea typeface="Times New Roman" pitchFamily="-107" charset="0"/>
                <a:cs typeface="Times New Roman" pitchFamily="-107" charset="0"/>
              </a:rPr>
              <a:t>Verne</a:t>
            </a:r>
            <a:r>
              <a:rPr lang="en-US" sz="1800" dirty="0" smtClean="0">
                <a:ea typeface="Times New Roman" pitchFamily="-107" charset="0"/>
                <a:cs typeface="Times New Roman" pitchFamily="-107" charset="0"/>
              </a:rPr>
              <a:t>) to help with data management</a:t>
            </a:r>
          </a:p>
          <a:p>
            <a:pPr lvl="2">
              <a:defRPr/>
            </a:pPr>
            <a:endParaRPr lang="en-US" sz="1800" dirty="0" smtClean="0"/>
          </a:p>
        </p:txBody>
      </p:sp>
      <p:pic>
        <p:nvPicPr>
          <p:cNvPr id="8" name="Picture 9"/>
          <p:cNvPicPr>
            <a:picLocks noChangeAspect="1"/>
          </p:cNvPicPr>
          <p:nvPr/>
        </p:nvPicPr>
        <p:blipFill>
          <a:blip r:embed="rId2">
            <a:alphaModFix amt="75000"/>
            <a:grayscl/>
          </a:blip>
          <a:srcRect l="18871" r="11937" b="16510"/>
          <a:stretch>
            <a:fillRect/>
          </a:stretch>
        </p:blipFill>
        <p:spPr bwMode="auto">
          <a:xfrm>
            <a:off x="0" y="-1"/>
            <a:ext cx="2209800" cy="2887807"/>
          </a:xfrm>
          <a:prstGeom prst="rect">
            <a:avLst/>
          </a:prstGeom>
          <a:noFill/>
          <a:ln>
            <a:noFill/>
          </a:ln>
          <a:effectLst>
            <a:softEdge rad="469900"/>
          </a:effectLst>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24561</TotalTime>
  <Words>2214</Words>
  <Application>Microsoft Macintosh PowerPoint</Application>
  <PresentationFormat>On-screen Show (16:10)</PresentationFormat>
  <Paragraphs>246</Paragraphs>
  <Slides>27</Slides>
  <Notes>5</Notes>
  <HiddenSlides>2</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Blank Presentation</vt:lpstr>
      <vt:lpstr>Equation</vt:lpstr>
      <vt:lpstr>  Project Athena: Overview</vt:lpstr>
      <vt:lpstr>Project Athena</vt:lpstr>
      <vt:lpstr>Slide 3</vt:lpstr>
      <vt:lpstr>Origin of Project</vt:lpstr>
      <vt:lpstr>Science Goals</vt:lpstr>
      <vt:lpstr>Collaborating Groups</vt:lpstr>
      <vt:lpstr>Many Thanks To … </vt:lpstr>
      <vt:lpstr>National Institute for  Computational Sciences   University of Tennessee and ORNL partnership</vt:lpstr>
      <vt:lpstr>NICS and Athena</vt:lpstr>
      <vt:lpstr>NICS Support for COLA Team</vt:lpstr>
      <vt:lpstr>Precision NICS Athena Support Team</vt:lpstr>
      <vt:lpstr>Production Computing</vt:lpstr>
      <vt:lpstr>NICS Lessons Learned</vt:lpstr>
      <vt:lpstr>Slide 14</vt:lpstr>
      <vt:lpstr>Public Sharing of Athena Data via ESG</vt:lpstr>
      <vt:lpstr>Selected Results </vt:lpstr>
      <vt:lpstr>Slide 17</vt:lpstr>
      <vt:lpstr>Slide 18</vt:lpstr>
      <vt:lpstr>Slide 19</vt:lpstr>
      <vt:lpstr>Slide 20</vt:lpstr>
      <vt:lpstr>Slide 21</vt:lpstr>
      <vt:lpstr>Slide 22</vt:lpstr>
      <vt:lpstr>Quasi-Biennial Oscillation</vt:lpstr>
      <vt:lpstr>Quasi-Biennial Oscillation</vt:lpstr>
      <vt:lpstr>IFS JFM Mean Snow Depth CONUS Transect at 40 N</vt:lpstr>
      <vt:lpstr>Slide 26</vt:lpstr>
      <vt:lpstr>May 2009 - Tropical Cyclone Aila</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 2005 overview</dc:title>
  <dc:subject/>
  <dc:creator>Jim Kinter</dc:creator>
  <cp:keywords/>
  <dc:description/>
  <cp:lastModifiedBy>Jim Kinter</cp:lastModifiedBy>
  <cp:revision>581</cp:revision>
  <cp:lastPrinted>2007-11-30T17:03:07Z</cp:lastPrinted>
  <dcterms:created xsi:type="dcterms:W3CDTF">2010-06-06T21:23:16Z</dcterms:created>
  <dcterms:modified xsi:type="dcterms:W3CDTF">2010-06-06T21:26:20Z</dcterms:modified>
  <cp:category/>
</cp:coreProperties>
</file>