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1"/>
  </p:notesMasterIdLst>
  <p:sldIdLst>
    <p:sldId id="256"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a:srgbClr val="80008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6003" autoAdjust="0"/>
    <p:restoredTop sz="90929"/>
  </p:normalViewPr>
  <p:slideViewPr>
    <p:cSldViewPr>
      <p:cViewPr>
        <p:scale>
          <a:sx n="100" d="100"/>
          <a:sy n="100" d="100"/>
        </p:scale>
        <p:origin x="-3232"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331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CC9D2C2-D82F-4CEC-A5E8-2C940DA490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Placeholder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r>
              <a:rPr lang="en-US"/>
              <a:t>This approach provides more direct comparison with OBS</a:t>
            </a:r>
          </a:p>
          <a:p>
            <a:r>
              <a:rPr lang="en-US"/>
              <a:t>Time duration requirement on II?</a:t>
            </a:r>
          </a:p>
          <a:p>
            <a:r>
              <a:rPr lang="en-US"/>
              <a:t>Can I and II be combined?</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Placeholder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n-US"/>
              <a:t>At T2047 recurving of TCs in the Natl occurs closer to the US coast compared to T1279 and lower resolution 13-mo. runs!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Placeholder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a:t>In 2005, T1279 generated 21 TCs, T511 - 16 and T159-19.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pPr eaLnBrk="1" hangingPunct="1"/>
            <a:r>
              <a:rPr lang="en-US" smtClean="0"/>
              <a:t>SE shift of Eatl and Caribbean centers is probably due to earlier detection of vortices in the model vs obs</a:t>
            </a:r>
          </a:p>
        </p:txBody>
      </p:sp>
      <p:sp>
        <p:nvSpPr>
          <p:cNvPr id="22531" name="Slide Number Placeholder 3"/>
          <p:cNvSpPr>
            <a:spLocks noGrp="1"/>
          </p:cNvSpPr>
          <p:nvPr>
            <p:ph type="sldNum" sz="quarter" idx="5"/>
          </p:nvPr>
        </p:nvSpPr>
        <p:spPr>
          <a:noFill/>
        </p:spPr>
        <p:txBody>
          <a:bodyPr/>
          <a:lstStyle/>
          <a:p>
            <a:fld id="{E57F1328-2141-45D7-92E0-FC36EDD11A9B}"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Placeholder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r>
              <a:rPr lang="en-US"/>
              <a:t>Storms are too far from the US coast befor recurving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pPr eaLnBrk="1" hangingPunct="1"/>
            <a:r>
              <a:rPr lang="en-US" smtClean="0"/>
              <a:t>Storms are weaker on average - Peak of distribution is at 12.5 m/s (T511), 17.5 m/s (T1279) vs 22.5 m/s (OBS)</a:t>
            </a:r>
          </a:p>
          <a:p>
            <a:pPr eaLnBrk="1" hangingPunct="1"/>
            <a:r>
              <a:rPr lang="en-US" smtClean="0"/>
              <a:t>No hurricanes have wind speeds higher than 60 m/s (T1279) and 40 m/s (T511), no CAT5 hurricanes!</a:t>
            </a:r>
          </a:p>
          <a:p>
            <a:pPr eaLnBrk="1" hangingPunct="1"/>
            <a:r>
              <a:rPr lang="en-US" smtClean="0"/>
              <a:t>At higher wind speeds, the difference between two choices of TC identification is small</a:t>
            </a:r>
          </a:p>
          <a:p>
            <a:pPr eaLnBrk="1" hangingPunct="1"/>
            <a:r>
              <a:rPr lang="en-US" smtClean="0"/>
              <a:t>(To increase AVE storm intensity – modify surface fluxes so as to change ratio of drag coeff for momentum and water vapor fluxes?)</a:t>
            </a:r>
          </a:p>
        </p:txBody>
      </p:sp>
      <p:sp>
        <p:nvSpPr>
          <p:cNvPr id="26627" name="Slide Number Placeholder 3"/>
          <p:cNvSpPr>
            <a:spLocks noGrp="1"/>
          </p:cNvSpPr>
          <p:nvPr>
            <p:ph type="sldNum" sz="quarter" idx="5"/>
          </p:nvPr>
        </p:nvSpPr>
        <p:spPr>
          <a:noFill/>
        </p:spPr>
        <p:txBody>
          <a:bodyPr/>
          <a:lstStyle/>
          <a:p>
            <a:fld id="{C4FD1EFB-F3F5-43A6-A522-AE6846FEA828}"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pPr eaLnBrk="1" hangingPunct="1"/>
            <a:r>
              <a:rPr lang="en-US" smtClean="0"/>
              <a:t>Overprediction of storms in the Pacific is common to other models (GFDL, ECHAM)</a:t>
            </a:r>
          </a:p>
        </p:txBody>
      </p:sp>
      <p:sp>
        <p:nvSpPr>
          <p:cNvPr id="28675" name="Slide Number Placeholder 3"/>
          <p:cNvSpPr>
            <a:spLocks noGrp="1"/>
          </p:cNvSpPr>
          <p:nvPr>
            <p:ph type="sldNum" sz="quarter" idx="5"/>
          </p:nvPr>
        </p:nvSpPr>
        <p:spPr>
          <a:noFill/>
        </p:spPr>
        <p:txBody>
          <a:bodyPr/>
          <a:lstStyle/>
          <a:p>
            <a:fld id="{1DBE5323-4EB2-4A0C-9D25-7452FEE010E3}"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Placeholder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a:t>SEPac genesis shifted to SE</a:t>
            </a:r>
          </a:p>
          <a:p>
            <a:r>
              <a:rPr lang="en-US"/>
              <a:t>WestPac and South China Sea centers become more realistic with higher resolution</a:t>
            </a:r>
          </a:p>
          <a:p>
            <a:r>
              <a:rPr lang="en-US"/>
              <a:t>In North Indian Ocean monsoon depressions are too strong (?), so that they get classified as TCs - more a problem with higher resolution!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Placeholder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a:t>Upper T1279 results are quite realistic, although similar problems as for the Natl case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smtClean="0"/>
              <a:t>T2047 uses the same speed threshold as T1279 (no adj. For 7.5 min time step)</a:t>
            </a:r>
          </a:p>
          <a:p>
            <a:pPr eaLnBrk="1" hangingPunct="1"/>
            <a:r>
              <a:rPr lang="en-US" smtClean="0"/>
              <a:t>NICAM 30-sec wind is converted to 10-min one using IBTrACS formula</a:t>
            </a:r>
          </a:p>
        </p:txBody>
      </p:sp>
      <p:sp>
        <p:nvSpPr>
          <p:cNvPr id="35843" name="Slide Number Placeholder 3"/>
          <p:cNvSpPr>
            <a:spLocks noGrp="1"/>
          </p:cNvSpPr>
          <p:nvPr>
            <p:ph type="sldNum" sz="quarter" idx="5"/>
          </p:nvPr>
        </p:nvSpPr>
        <p:spPr>
          <a:noFill/>
        </p:spPr>
        <p:txBody>
          <a:bodyPr/>
          <a:lstStyle/>
          <a:p>
            <a:fld id="{2C1D5C77-3C40-4495-9876-D98ED6FC546F}"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Placeholder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a:t>SE Pac center is different from 13-mo. IFS runs!</a:t>
            </a:r>
          </a:p>
          <a:p>
            <a:r>
              <a:rPr lang="en-US"/>
              <a:t>West Atl center only in T2047 and NICAM!</a:t>
            </a:r>
          </a:p>
          <a:p>
            <a:r>
              <a:rPr lang="en-US"/>
              <a:t>No West Pac center in NICAM likely due to suppression of precip. there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C6F8F-EE79-4410-8383-7C53E924F52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0768A-2C8A-4252-ACD9-F6E0341329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A9EDE-16B1-4F74-869E-FD94DDB916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E4241-9449-4E20-949B-6C434132F7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DB9B5E-09B2-4E39-8D3D-9756549E42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A68277-4346-4411-9895-65753B7654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C23976-5702-4C7D-AB15-8DBD0C9C9A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E46C21-74CA-4052-B2BE-FFAAF4E984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A73EF0-A50B-4024-9719-CC92EA9553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83886-4C96-4AF5-ADB4-D9AA3A7102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56FCB-6DB3-4D1E-83ED-3387E024AF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1901A8A-9B1E-4BA6-9BA1-6C14391B80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5" Type="http://schemas.openxmlformats.org/officeDocument/2006/relationships/image" Target="../media/image1.jpeg"/><Relationship Id="rId6" Type="http://schemas.openxmlformats.org/officeDocument/2006/relationships/image" Target="../media/image19.gi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4" Type="http://schemas.openxmlformats.org/officeDocument/2006/relationships/image" Target="../media/image1.jpeg"/><Relationship Id="rId5" Type="http://schemas.openxmlformats.org/officeDocument/2006/relationships/image" Target="../media/image22.gif"/><Relationship Id="rId1" Type="http://schemas.openxmlformats.org/officeDocument/2006/relationships/slideLayout" Target="../slideLayouts/slideLayout6.xml"/><Relationship Id="rId2"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gif"/><Relationship Id="rId5" Type="http://schemas.openxmlformats.org/officeDocument/2006/relationships/image" Target="../media/image24.gif"/><Relationship Id="rId6" Type="http://schemas.openxmlformats.org/officeDocument/2006/relationships/image" Target="../media/image25.gi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4" Type="http://schemas.openxmlformats.org/officeDocument/2006/relationships/image" Target="../media/image27.gif"/><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df"/><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5" Type="http://schemas.openxmlformats.org/officeDocument/2006/relationships/image" Target="../media/image1.jpeg"/><Relationship Id="rId6" Type="http://schemas.openxmlformats.org/officeDocument/2006/relationships/image" Target="../media/image9.gi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5" Type="http://schemas.openxmlformats.org/officeDocument/2006/relationships/image" Target="../media/image1.jpeg"/><Relationship Id="rId6" Type="http://schemas.openxmlformats.org/officeDocument/2006/relationships/image" Target="../media/image12.gi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gif"/><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14338" name="Line 5"/>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14339" name="Rectangle 3"/>
          <p:cNvSpPr>
            <a:spLocks noChangeArrowheads="1"/>
          </p:cNvSpPr>
          <p:nvPr/>
        </p:nvSpPr>
        <p:spPr bwMode="auto">
          <a:xfrm>
            <a:off x="1371600" y="1676400"/>
            <a:ext cx="6400800" cy="1460500"/>
          </a:xfrm>
          <a:prstGeom prst="rect">
            <a:avLst/>
          </a:prstGeom>
          <a:noFill/>
          <a:ln w="9525">
            <a:noFill/>
            <a:miter lim="800000"/>
            <a:headEnd/>
            <a:tailEnd/>
          </a:ln>
        </p:spPr>
        <p:txBody>
          <a:bodyPr>
            <a:prstTxWarp prst="textNoShape">
              <a:avLst/>
            </a:prstTxWarp>
          </a:bodyPr>
          <a:lstStyle/>
          <a:p>
            <a:pPr algn="ctr">
              <a:spcBef>
                <a:spcPct val="20000"/>
              </a:spcBef>
            </a:pPr>
            <a:r>
              <a:rPr lang="en-US" sz="3800" b="1">
                <a:solidFill>
                  <a:schemeClr val="accent2"/>
                </a:solidFill>
                <a:latin typeface="Gill Sans" charset="0"/>
              </a:rPr>
              <a:t>Tropical Cyclones in IFS and NICAM</a:t>
            </a:r>
            <a:endParaRPr lang="en-US" sz="3200" b="1">
              <a:solidFill>
                <a:schemeClr val="accent2"/>
              </a:solidFill>
              <a:latin typeface="Gill Sans" charset="0"/>
            </a:endParaRPr>
          </a:p>
          <a:p>
            <a:pPr algn="ctr">
              <a:spcBef>
                <a:spcPct val="20000"/>
              </a:spcBef>
            </a:pPr>
            <a:endParaRPr lang="en-US" sz="3200" b="1"/>
          </a:p>
          <a:p>
            <a:pPr algn="ctr">
              <a:spcBef>
                <a:spcPct val="20000"/>
              </a:spcBef>
            </a:pPr>
            <a:r>
              <a:rPr lang="en-US" sz="2200">
                <a:latin typeface="Gill Sans" charset="0"/>
              </a:rPr>
              <a:t>Julia V. Manganello</a:t>
            </a:r>
          </a:p>
          <a:p>
            <a:pPr algn="ctr">
              <a:spcBef>
                <a:spcPct val="20000"/>
              </a:spcBef>
            </a:pPr>
            <a:r>
              <a:rPr lang="en-US" sz="2200">
                <a:latin typeface="Gill Sans" charset="0"/>
              </a:rPr>
              <a:t>Center for Ocean-Land-Atmosphere Studies</a:t>
            </a:r>
          </a:p>
          <a:p>
            <a:pPr algn="ctr">
              <a:spcBef>
                <a:spcPct val="20000"/>
              </a:spcBef>
            </a:pPr>
            <a:endParaRPr lang="en-US" sz="2200">
              <a:latin typeface="Gill Sans" charset="0"/>
            </a:endParaRPr>
          </a:p>
          <a:p>
            <a:pPr algn="ctr">
              <a:spcBef>
                <a:spcPct val="20000"/>
              </a:spcBef>
            </a:pPr>
            <a:r>
              <a:rPr lang="en-US" sz="2200">
                <a:latin typeface="Gill Sans" charset="0"/>
              </a:rPr>
              <a:t>(Many thanks to Kevin Hodges!)</a:t>
            </a:r>
            <a:endParaRPr lang="en-US" sz="3200"/>
          </a:p>
        </p:txBody>
      </p:sp>
      <p:sp>
        <p:nvSpPr>
          <p:cNvPr id="14340" name="Text Box 8"/>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49" name="Picture 26" descr="Fig8a.gif"/>
          <p:cNvPicPr>
            <a:picLocks noChangeAspect="1"/>
          </p:cNvPicPr>
          <p:nvPr/>
        </p:nvPicPr>
        <p:blipFill>
          <a:blip r:embed="rId3"/>
          <a:srcRect/>
          <a:stretch>
            <a:fillRect/>
          </a:stretch>
        </p:blipFill>
        <p:spPr bwMode="auto">
          <a:xfrm>
            <a:off x="1081088" y="5486400"/>
            <a:ext cx="6981825" cy="533400"/>
          </a:xfrm>
          <a:prstGeom prst="rect">
            <a:avLst/>
          </a:prstGeom>
          <a:noFill/>
          <a:ln w="9525">
            <a:noFill/>
            <a:miter lim="800000"/>
            <a:headEnd/>
            <a:tailEnd/>
          </a:ln>
        </p:spPr>
      </p:pic>
      <p:pic>
        <p:nvPicPr>
          <p:cNvPr id="27650" name="Picture 16" descr="Fig8.gif"/>
          <p:cNvPicPr>
            <a:picLocks noChangeAspect="1"/>
          </p:cNvPicPr>
          <p:nvPr/>
        </p:nvPicPr>
        <p:blipFill>
          <a:blip r:embed="rId4"/>
          <a:srcRect/>
          <a:stretch>
            <a:fillRect/>
          </a:stretch>
        </p:blipFill>
        <p:spPr bwMode="auto">
          <a:xfrm>
            <a:off x="1104900" y="0"/>
            <a:ext cx="6934200" cy="5078413"/>
          </a:xfrm>
          <a:prstGeom prst="rect">
            <a:avLst/>
          </a:prstGeom>
          <a:noFill/>
          <a:ln w="9525">
            <a:noFill/>
            <a:miter lim="800000"/>
            <a:headEnd/>
            <a:tailEnd/>
          </a:ln>
        </p:spPr>
      </p:pic>
      <p:pic>
        <p:nvPicPr>
          <p:cNvPr id="27651"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27652"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7653"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7654"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10</a:t>
            </a:r>
            <a:endParaRPr lang="en-US" sz="1700">
              <a:latin typeface="Gill Sans" charset="0"/>
            </a:endParaRPr>
          </a:p>
        </p:txBody>
      </p:sp>
      <p:sp>
        <p:nvSpPr>
          <p:cNvPr id="27655" name="Rectangle 3"/>
          <p:cNvSpPr>
            <a:spLocks noChangeArrowheads="1"/>
          </p:cNvSpPr>
          <p:nvPr/>
        </p:nvSpPr>
        <p:spPr bwMode="auto">
          <a:xfrm>
            <a:off x="533400" y="152400"/>
            <a:ext cx="80772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Tracking and Identification of TCs: Northern Hemisphere</a:t>
            </a:r>
          </a:p>
          <a:p>
            <a:pPr algn="ctr">
              <a:spcBef>
                <a:spcPct val="20000"/>
              </a:spcBef>
            </a:pPr>
            <a:endParaRPr lang="en-US" sz="3200" b="1"/>
          </a:p>
        </p:txBody>
      </p:sp>
      <p:sp>
        <p:nvSpPr>
          <p:cNvPr id="27656" name="TextBox 18"/>
          <p:cNvSpPr txBox="1">
            <a:spLocks noChangeArrowheads="1"/>
          </p:cNvSpPr>
          <p:nvPr/>
        </p:nvSpPr>
        <p:spPr bwMode="auto">
          <a:xfrm>
            <a:off x="2514600" y="5029200"/>
            <a:ext cx="762000" cy="366713"/>
          </a:xfrm>
          <a:prstGeom prst="rect">
            <a:avLst/>
          </a:prstGeom>
          <a:noFill/>
          <a:ln w="9525">
            <a:noFill/>
            <a:miter lim="800000"/>
            <a:headEnd/>
            <a:tailEnd/>
          </a:ln>
        </p:spPr>
        <p:txBody>
          <a:bodyPr>
            <a:prstTxWarp prst="textNoShape">
              <a:avLst/>
            </a:prstTxWarp>
            <a:spAutoFit/>
          </a:bodyPr>
          <a:lstStyle/>
          <a:p>
            <a:pPr eaLnBrk="0" hangingPunct="0"/>
            <a:r>
              <a:rPr lang="en-US" sz="1800"/>
              <a:t>T159</a:t>
            </a:r>
          </a:p>
        </p:txBody>
      </p:sp>
      <p:sp>
        <p:nvSpPr>
          <p:cNvPr id="27657" name="TextBox 19"/>
          <p:cNvSpPr txBox="1">
            <a:spLocks noChangeArrowheads="1"/>
          </p:cNvSpPr>
          <p:nvPr/>
        </p:nvSpPr>
        <p:spPr bwMode="auto">
          <a:xfrm>
            <a:off x="3429000" y="5029200"/>
            <a:ext cx="762000" cy="366713"/>
          </a:xfrm>
          <a:prstGeom prst="rect">
            <a:avLst/>
          </a:prstGeom>
          <a:noFill/>
          <a:ln w="9525">
            <a:noFill/>
            <a:miter lim="800000"/>
            <a:headEnd/>
            <a:tailEnd/>
          </a:ln>
        </p:spPr>
        <p:txBody>
          <a:bodyPr>
            <a:prstTxWarp prst="textNoShape">
              <a:avLst/>
            </a:prstTxWarp>
            <a:spAutoFit/>
          </a:bodyPr>
          <a:lstStyle/>
          <a:p>
            <a:pPr eaLnBrk="0" hangingPunct="0"/>
            <a:r>
              <a:rPr lang="en-US" sz="1800"/>
              <a:t>T511</a:t>
            </a:r>
          </a:p>
        </p:txBody>
      </p:sp>
      <p:sp>
        <p:nvSpPr>
          <p:cNvPr id="27658" name="TextBox 20"/>
          <p:cNvSpPr txBox="1">
            <a:spLocks noChangeArrowheads="1"/>
          </p:cNvSpPr>
          <p:nvPr/>
        </p:nvSpPr>
        <p:spPr bwMode="auto">
          <a:xfrm>
            <a:off x="4343400" y="5029200"/>
            <a:ext cx="914400" cy="366713"/>
          </a:xfrm>
          <a:prstGeom prst="rect">
            <a:avLst/>
          </a:prstGeom>
          <a:noFill/>
          <a:ln w="9525">
            <a:noFill/>
            <a:miter lim="800000"/>
            <a:headEnd/>
            <a:tailEnd/>
          </a:ln>
        </p:spPr>
        <p:txBody>
          <a:bodyPr>
            <a:prstTxWarp prst="textNoShape">
              <a:avLst/>
            </a:prstTxWarp>
            <a:spAutoFit/>
          </a:bodyPr>
          <a:lstStyle/>
          <a:p>
            <a:pPr eaLnBrk="0" hangingPunct="0"/>
            <a:r>
              <a:rPr lang="en-US" sz="1800"/>
              <a:t>T1279</a:t>
            </a:r>
          </a:p>
        </p:txBody>
      </p:sp>
      <p:sp>
        <p:nvSpPr>
          <p:cNvPr id="27659" name="TextBox 22"/>
          <p:cNvSpPr txBox="1">
            <a:spLocks noChangeArrowheads="1"/>
          </p:cNvSpPr>
          <p:nvPr/>
        </p:nvSpPr>
        <p:spPr bwMode="auto">
          <a:xfrm>
            <a:off x="6400800" y="5029200"/>
            <a:ext cx="685800" cy="366713"/>
          </a:xfrm>
          <a:prstGeom prst="rect">
            <a:avLst/>
          </a:prstGeom>
          <a:noFill/>
          <a:ln w="9525">
            <a:noFill/>
            <a:miter lim="800000"/>
            <a:headEnd/>
            <a:tailEnd/>
          </a:ln>
        </p:spPr>
        <p:txBody>
          <a:bodyPr>
            <a:prstTxWarp prst="textNoShape">
              <a:avLst/>
            </a:prstTxWarp>
            <a:spAutoFit/>
          </a:bodyPr>
          <a:lstStyle/>
          <a:p>
            <a:pPr eaLnBrk="0" hangingPunct="0"/>
            <a:r>
              <a:rPr lang="en-US" sz="1800"/>
              <a:t>OBS</a:t>
            </a:r>
          </a:p>
        </p:txBody>
      </p:sp>
      <p:sp>
        <p:nvSpPr>
          <p:cNvPr id="24" name="Oval 23"/>
          <p:cNvSpPr/>
          <p:nvPr/>
        </p:nvSpPr>
        <p:spPr>
          <a:xfrm>
            <a:off x="3581400" y="3657600"/>
            <a:ext cx="304800" cy="20637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
        <p:nvSpPr>
          <p:cNvPr id="25" name="Oval 24"/>
          <p:cNvSpPr/>
          <p:nvPr/>
        </p:nvSpPr>
        <p:spPr>
          <a:xfrm>
            <a:off x="4572000" y="3581400"/>
            <a:ext cx="304800" cy="228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
        <p:nvSpPr>
          <p:cNvPr id="26" name="Oval 25"/>
          <p:cNvSpPr/>
          <p:nvPr/>
        </p:nvSpPr>
        <p:spPr>
          <a:xfrm>
            <a:off x="2590800" y="3657600"/>
            <a:ext cx="304800" cy="2603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18" descr="Fig10.gif"/>
          <p:cNvPicPr>
            <a:picLocks noChangeAspect="1"/>
          </p:cNvPicPr>
          <p:nvPr/>
        </p:nvPicPr>
        <p:blipFill>
          <a:blip r:embed="rId3"/>
          <a:srcRect/>
          <a:stretch>
            <a:fillRect/>
          </a:stretch>
        </p:blipFill>
        <p:spPr bwMode="auto">
          <a:xfrm>
            <a:off x="4800600" y="315913"/>
            <a:ext cx="4810125" cy="6226175"/>
          </a:xfrm>
          <a:prstGeom prst="rect">
            <a:avLst/>
          </a:prstGeom>
          <a:noFill/>
          <a:ln w="9525">
            <a:noFill/>
            <a:miter lim="800000"/>
            <a:headEnd/>
            <a:tailEnd/>
          </a:ln>
        </p:spPr>
      </p:pic>
      <p:pic>
        <p:nvPicPr>
          <p:cNvPr id="29698" name="Picture 17" descr="Fig9.gif"/>
          <p:cNvPicPr>
            <a:picLocks noChangeAspect="1"/>
          </p:cNvPicPr>
          <p:nvPr/>
        </p:nvPicPr>
        <p:blipFill>
          <a:blip r:embed="rId4"/>
          <a:srcRect/>
          <a:stretch>
            <a:fillRect/>
          </a:stretch>
        </p:blipFill>
        <p:spPr bwMode="auto">
          <a:xfrm>
            <a:off x="457200" y="323850"/>
            <a:ext cx="4799013" cy="6210300"/>
          </a:xfrm>
          <a:prstGeom prst="rect">
            <a:avLst/>
          </a:prstGeom>
          <a:noFill/>
          <a:ln w="9525">
            <a:noFill/>
            <a:miter lim="800000"/>
            <a:headEnd/>
            <a:tailEnd/>
          </a:ln>
        </p:spPr>
      </p:pic>
      <p:pic>
        <p:nvPicPr>
          <p:cNvPr id="29699"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29700"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9701"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9702"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11</a:t>
            </a:r>
            <a:endParaRPr lang="en-US" sz="1700">
              <a:latin typeface="Gill Sans" charset="0"/>
            </a:endParaRPr>
          </a:p>
        </p:txBody>
      </p:sp>
      <p:sp>
        <p:nvSpPr>
          <p:cNvPr id="29703"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Genesis Density of TCs: Northern Hemisphere</a:t>
            </a:r>
          </a:p>
          <a:p>
            <a:pPr algn="ctr">
              <a:spcBef>
                <a:spcPct val="20000"/>
              </a:spcBef>
            </a:pPr>
            <a:endParaRPr lang="en-US" sz="3200" b="1"/>
          </a:p>
        </p:txBody>
      </p:sp>
      <p:sp>
        <p:nvSpPr>
          <p:cNvPr id="29704" name="TextBox 26"/>
          <p:cNvSpPr txBox="1">
            <a:spLocks noChangeArrowheads="1"/>
          </p:cNvSpPr>
          <p:nvPr/>
        </p:nvSpPr>
        <p:spPr bwMode="auto">
          <a:xfrm>
            <a:off x="304800" y="4800600"/>
            <a:ext cx="609600" cy="517525"/>
          </a:xfrm>
          <a:prstGeom prst="rect">
            <a:avLst/>
          </a:prstGeom>
          <a:noFill/>
          <a:ln w="9525">
            <a:noFill/>
            <a:miter lim="800000"/>
            <a:headEnd/>
            <a:tailEnd/>
          </a:ln>
        </p:spPr>
        <p:txBody>
          <a:bodyPr>
            <a:prstTxWarp prst="textNoShape">
              <a:avLst/>
            </a:prstTxWarp>
            <a:spAutoFit/>
          </a:bodyPr>
          <a:lstStyle/>
          <a:p>
            <a:pPr eaLnBrk="0" hangingPunct="0"/>
            <a:r>
              <a:rPr lang="en-US" sz="1400"/>
              <a:t>T159</a:t>
            </a:r>
          </a:p>
          <a:p>
            <a:pPr eaLnBrk="0" hangingPunct="0"/>
            <a:r>
              <a:rPr lang="en-US" sz="1400"/>
              <a:t> </a:t>
            </a:r>
            <a:r>
              <a:rPr lang="en-US" sz="1200"/>
              <a:t>(6/4)</a:t>
            </a:r>
          </a:p>
        </p:txBody>
      </p:sp>
      <p:sp>
        <p:nvSpPr>
          <p:cNvPr id="29705" name="TextBox 27"/>
          <p:cNvSpPr txBox="1">
            <a:spLocks noChangeArrowheads="1"/>
          </p:cNvSpPr>
          <p:nvPr/>
        </p:nvSpPr>
        <p:spPr bwMode="auto">
          <a:xfrm>
            <a:off x="304800" y="3429000"/>
            <a:ext cx="685800" cy="487363"/>
          </a:xfrm>
          <a:prstGeom prst="rect">
            <a:avLst/>
          </a:prstGeom>
          <a:noFill/>
          <a:ln w="9525">
            <a:noFill/>
            <a:miter lim="800000"/>
            <a:headEnd/>
            <a:tailEnd/>
          </a:ln>
        </p:spPr>
        <p:txBody>
          <a:bodyPr>
            <a:prstTxWarp prst="textNoShape">
              <a:avLst/>
            </a:prstTxWarp>
            <a:spAutoFit/>
          </a:bodyPr>
          <a:lstStyle/>
          <a:p>
            <a:pPr eaLnBrk="0" hangingPunct="0"/>
            <a:r>
              <a:rPr lang="en-US" sz="1400"/>
              <a:t>T511  </a:t>
            </a:r>
            <a:r>
              <a:rPr lang="en-US" sz="1200"/>
              <a:t>(16/10)</a:t>
            </a:r>
          </a:p>
        </p:txBody>
      </p:sp>
      <p:sp>
        <p:nvSpPr>
          <p:cNvPr id="29706" name="TextBox 28"/>
          <p:cNvSpPr txBox="1">
            <a:spLocks noChangeArrowheads="1"/>
          </p:cNvSpPr>
          <p:nvPr/>
        </p:nvSpPr>
        <p:spPr bwMode="auto">
          <a:xfrm>
            <a:off x="3048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T1279  </a:t>
            </a:r>
            <a:r>
              <a:rPr lang="en-US" sz="1200"/>
              <a:t>(16/14)</a:t>
            </a:r>
          </a:p>
        </p:txBody>
      </p:sp>
      <p:sp>
        <p:nvSpPr>
          <p:cNvPr id="29707" name="TextBox 29"/>
          <p:cNvSpPr txBox="1">
            <a:spLocks noChangeArrowheads="1"/>
          </p:cNvSpPr>
          <p:nvPr/>
        </p:nvSpPr>
        <p:spPr bwMode="auto">
          <a:xfrm>
            <a:off x="3048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9708" name="TextBox 32"/>
          <p:cNvSpPr txBox="1">
            <a:spLocks noChangeArrowheads="1"/>
          </p:cNvSpPr>
          <p:nvPr/>
        </p:nvSpPr>
        <p:spPr bwMode="auto">
          <a:xfrm>
            <a:off x="47244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9709" name="TextBox 33"/>
          <p:cNvSpPr txBox="1">
            <a:spLocks noChangeArrowheads="1"/>
          </p:cNvSpPr>
          <p:nvPr/>
        </p:nvSpPr>
        <p:spPr bwMode="auto">
          <a:xfrm>
            <a:off x="4572000" y="22860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T1279  </a:t>
            </a:r>
            <a:r>
              <a:rPr lang="en-US" sz="1200"/>
              <a:t>(SPD, 1/1)</a:t>
            </a:r>
          </a:p>
        </p:txBody>
      </p:sp>
      <p:sp>
        <p:nvSpPr>
          <p:cNvPr id="29710" name="TextBox 34"/>
          <p:cNvSpPr txBox="1">
            <a:spLocks noChangeArrowheads="1"/>
          </p:cNvSpPr>
          <p:nvPr/>
        </p:nvSpPr>
        <p:spPr bwMode="auto">
          <a:xfrm>
            <a:off x="4572000" y="35814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T511  </a:t>
            </a:r>
            <a:r>
              <a:rPr lang="en-US" sz="1200"/>
              <a:t>(SPD, 1/1)</a:t>
            </a:r>
          </a:p>
        </p:txBody>
      </p:sp>
      <p:pic>
        <p:nvPicPr>
          <p:cNvPr id="29711" name="Picture 19" descr="Fig9a.gif"/>
          <p:cNvPicPr>
            <a:picLocks noChangeAspect="1"/>
          </p:cNvPicPr>
          <p:nvPr/>
        </p:nvPicPr>
        <p:blipFill>
          <a:blip r:embed="rId6"/>
          <a:srcRect/>
          <a:stretch>
            <a:fillRect/>
          </a:stretch>
        </p:blipFill>
        <p:spPr bwMode="auto">
          <a:xfrm>
            <a:off x="5638800" y="4648200"/>
            <a:ext cx="3221038"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20" descr="Fig12.gif"/>
          <p:cNvPicPr>
            <a:picLocks noChangeAspect="1"/>
          </p:cNvPicPr>
          <p:nvPr/>
        </p:nvPicPr>
        <p:blipFill>
          <a:blip r:embed="rId2"/>
          <a:srcRect/>
          <a:stretch>
            <a:fillRect/>
          </a:stretch>
        </p:blipFill>
        <p:spPr bwMode="auto">
          <a:xfrm>
            <a:off x="4953000" y="411163"/>
            <a:ext cx="4664075" cy="6035675"/>
          </a:xfrm>
          <a:prstGeom prst="rect">
            <a:avLst/>
          </a:prstGeom>
          <a:noFill/>
          <a:ln w="9525">
            <a:noFill/>
            <a:miter lim="800000"/>
            <a:headEnd/>
            <a:tailEnd/>
          </a:ln>
        </p:spPr>
      </p:pic>
      <p:pic>
        <p:nvPicPr>
          <p:cNvPr id="31746" name="Picture 16" descr="Fig11.gif"/>
          <p:cNvPicPr>
            <a:picLocks noChangeAspect="1"/>
          </p:cNvPicPr>
          <p:nvPr/>
        </p:nvPicPr>
        <p:blipFill>
          <a:blip r:embed="rId3"/>
          <a:srcRect/>
          <a:stretch>
            <a:fillRect/>
          </a:stretch>
        </p:blipFill>
        <p:spPr bwMode="auto">
          <a:xfrm>
            <a:off x="533400" y="419100"/>
            <a:ext cx="4651375" cy="6019800"/>
          </a:xfrm>
          <a:prstGeom prst="rect">
            <a:avLst/>
          </a:prstGeom>
          <a:noFill/>
          <a:ln w="9525">
            <a:noFill/>
            <a:miter lim="800000"/>
            <a:headEnd/>
            <a:tailEnd/>
          </a:ln>
        </p:spPr>
      </p:pic>
      <p:pic>
        <p:nvPicPr>
          <p:cNvPr id="31747" name="Picture 6" descr="2010COLAlogo2.jpg"/>
          <p:cNvPicPr>
            <a:picLocks noChangeAspect="1"/>
          </p:cNvPicPr>
          <p:nvPr/>
        </p:nvPicPr>
        <p:blipFill>
          <a:blip r:embed="rId4"/>
          <a:srcRect/>
          <a:stretch>
            <a:fillRect/>
          </a:stretch>
        </p:blipFill>
        <p:spPr bwMode="auto">
          <a:xfrm>
            <a:off x="0" y="6276975"/>
            <a:ext cx="1752600" cy="581025"/>
          </a:xfrm>
          <a:prstGeom prst="rect">
            <a:avLst/>
          </a:prstGeom>
          <a:noFill/>
          <a:ln w="9525">
            <a:noFill/>
            <a:miter lim="800000"/>
            <a:headEnd/>
            <a:tailEnd/>
          </a:ln>
        </p:spPr>
      </p:pic>
      <p:sp>
        <p:nvSpPr>
          <p:cNvPr id="31748"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31749"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31750"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12</a:t>
            </a:r>
            <a:endParaRPr lang="en-US" sz="1700">
              <a:latin typeface="Gill Sans" charset="0"/>
            </a:endParaRPr>
          </a:p>
        </p:txBody>
      </p:sp>
      <p:sp>
        <p:nvSpPr>
          <p:cNvPr id="31751"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 Density of TCs: Northern Hemisphere</a:t>
            </a:r>
          </a:p>
          <a:p>
            <a:pPr algn="ctr">
              <a:spcBef>
                <a:spcPct val="20000"/>
              </a:spcBef>
            </a:pPr>
            <a:endParaRPr lang="en-US" sz="3200" b="1"/>
          </a:p>
        </p:txBody>
      </p:sp>
      <p:sp>
        <p:nvSpPr>
          <p:cNvPr id="31752" name="TextBox 26"/>
          <p:cNvSpPr txBox="1">
            <a:spLocks noChangeArrowheads="1"/>
          </p:cNvSpPr>
          <p:nvPr/>
        </p:nvSpPr>
        <p:spPr bwMode="auto">
          <a:xfrm>
            <a:off x="304800" y="4800600"/>
            <a:ext cx="609600" cy="517525"/>
          </a:xfrm>
          <a:prstGeom prst="rect">
            <a:avLst/>
          </a:prstGeom>
          <a:noFill/>
          <a:ln w="9525">
            <a:noFill/>
            <a:miter lim="800000"/>
            <a:headEnd/>
            <a:tailEnd/>
          </a:ln>
        </p:spPr>
        <p:txBody>
          <a:bodyPr>
            <a:prstTxWarp prst="textNoShape">
              <a:avLst/>
            </a:prstTxWarp>
            <a:spAutoFit/>
          </a:bodyPr>
          <a:lstStyle/>
          <a:p>
            <a:pPr eaLnBrk="0" hangingPunct="0"/>
            <a:r>
              <a:rPr lang="en-US" sz="1400"/>
              <a:t>T159</a:t>
            </a:r>
          </a:p>
          <a:p>
            <a:pPr eaLnBrk="0" hangingPunct="0"/>
            <a:r>
              <a:rPr lang="en-US" sz="1400"/>
              <a:t> </a:t>
            </a:r>
            <a:r>
              <a:rPr lang="en-US" sz="1200"/>
              <a:t>(6/4)</a:t>
            </a:r>
          </a:p>
        </p:txBody>
      </p:sp>
      <p:sp>
        <p:nvSpPr>
          <p:cNvPr id="31753" name="TextBox 27"/>
          <p:cNvSpPr txBox="1">
            <a:spLocks noChangeArrowheads="1"/>
          </p:cNvSpPr>
          <p:nvPr/>
        </p:nvSpPr>
        <p:spPr bwMode="auto">
          <a:xfrm>
            <a:off x="304800" y="3429000"/>
            <a:ext cx="685800" cy="487363"/>
          </a:xfrm>
          <a:prstGeom prst="rect">
            <a:avLst/>
          </a:prstGeom>
          <a:noFill/>
          <a:ln w="9525">
            <a:noFill/>
            <a:miter lim="800000"/>
            <a:headEnd/>
            <a:tailEnd/>
          </a:ln>
        </p:spPr>
        <p:txBody>
          <a:bodyPr>
            <a:prstTxWarp prst="textNoShape">
              <a:avLst/>
            </a:prstTxWarp>
            <a:spAutoFit/>
          </a:bodyPr>
          <a:lstStyle/>
          <a:p>
            <a:pPr eaLnBrk="0" hangingPunct="0"/>
            <a:r>
              <a:rPr lang="en-US" sz="1400"/>
              <a:t>T511  </a:t>
            </a:r>
            <a:r>
              <a:rPr lang="en-US" sz="1200"/>
              <a:t>(16/10)</a:t>
            </a:r>
          </a:p>
        </p:txBody>
      </p:sp>
      <p:sp>
        <p:nvSpPr>
          <p:cNvPr id="31754" name="TextBox 28"/>
          <p:cNvSpPr txBox="1">
            <a:spLocks noChangeArrowheads="1"/>
          </p:cNvSpPr>
          <p:nvPr/>
        </p:nvSpPr>
        <p:spPr bwMode="auto">
          <a:xfrm>
            <a:off x="3048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T1279  </a:t>
            </a:r>
            <a:r>
              <a:rPr lang="en-US" sz="1200"/>
              <a:t>(16/14)</a:t>
            </a:r>
          </a:p>
        </p:txBody>
      </p:sp>
      <p:sp>
        <p:nvSpPr>
          <p:cNvPr id="31755" name="TextBox 29"/>
          <p:cNvSpPr txBox="1">
            <a:spLocks noChangeArrowheads="1"/>
          </p:cNvSpPr>
          <p:nvPr/>
        </p:nvSpPr>
        <p:spPr bwMode="auto">
          <a:xfrm>
            <a:off x="3048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31756" name="TextBox 32"/>
          <p:cNvSpPr txBox="1">
            <a:spLocks noChangeArrowheads="1"/>
          </p:cNvSpPr>
          <p:nvPr/>
        </p:nvSpPr>
        <p:spPr bwMode="auto">
          <a:xfrm>
            <a:off x="47244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31757" name="TextBox 33"/>
          <p:cNvSpPr txBox="1">
            <a:spLocks noChangeArrowheads="1"/>
          </p:cNvSpPr>
          <p:nvPr/>
        </p:nvSpPr>
        <p:spPr bwMode="auto">
          <a:xfrm>
            <a:off x="4572000" y="22860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T1279  </a:t>
            </a:r>
            <a:r>
              <a:rPr lang="en-US" sz="1200"/>
              <a:t>(SPD, 1/1)</a:t>
            </a:r>
          </a:p>
        </p:txBody>
      </p:sp>
      <p:sp>
        <p:nvSpPr>
          <p:cNvPr id="31758" name="TextBox 34"/>
          <p:cNvSpPr txBox="1">
            <a:spLocks noChangeArrowheads="1"/>
          </p:cNvSpPr>
          <p:nvPr/>
        </p:nvSpPr>
        <p:spPr bwMode="auto">
          <a:xfrm>
            <a:off x="4572000" y="35814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T511  </a:t>
            </a:r>
            <a:r>
              <a:rPr lang="en-US" sz="1200"/>
              <a:t>(SPD, 1/1)</a:t>
            </a:r>
          </a:p>
        </p:txBody>
      </p:sp>
      <p:pic>
        <p:nvPicPr>
          <p:cNvPr id="31759" name="Picture 21" descr="Fig11a.gif"/>
          <p:cNvPicPr>
            <a:picLocks noChangeAspect="1"/>
          </p:cNvPicPr>
          <p:nvPr/>
        </p:nvPicPr>
        <p:blipFill>
          <a:blip r:embed="rId5"/>
          <a:srcRect/>
          <a:stretch>
            <a:fillRect/>
          </a:stretch>
        </p:blipFill>
        <p:spPr bwMode="auto">
          <a:xfrm>
            <a:off x="5867400" y="4648200"/>
            <a:ext cx="2836863" cy="40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69" name="Picture 6" descr="2010COLAlogo2.jpg"/>
          <p:cNvPicPr>
            <a:picLocks noChangeAspect="1"/>
          </p:cNvPicPr>
          <p:nvPr/>
        </p:nvPicPr>
        <p:blipFill>
          <a:blip r:embed="rId3"/>
          <a:srcRect/>
          <a:stretch>
            <a:fillRect/>
          </a:stretch>
        </p:blipFill>
        <p:spPr bwMode="auto">
          <a:xfrm>
            <a:off x="0" y="6276975"/>
            <a:ext cx="1752600" cy="581025"/>
          </a:xfrm>
          <a:prstGeom prst="rect">
            <a:avLst/>
          </a:prstGeom>
          <a:noFill/>
          <a:ln w="9525">
            <a:noFill/>
            <a:miter lim="800000"/>
            <a:headEnd/>
            <a:tailEnd/>
          </a:ln>
        </p:spPr>
      </p:pic>
      <p:sp>
        <p:nvSpPr>
          <p:cNvPr id="32770"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32771"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32772"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13</a:t>
            </a:r>
            <a:endParaRPr lang="en-US" sz="1700">
              <a:latin typeface="Gill Sans" charset="0"/>
            </a:endParaRPr>
          </a:p>
        </p:txBody>
      </p:sp>
      <p:sp>
        <p:nvSpPr>
          <p:cNvPr id="32773"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Intensity Distribution of TCs: Northern Hemisphere</a:t>
            </a:r>
          </a:p>
          <a:p>
            <a:pPr algn="ctr">
              <a:spcBef>
                <a:spcPct val="20000"/>
              </a:spcBef>
            </a:pPr>
            <a:endParaRPr lang="en-US" sz="3200" b="1"/>
          </a:p>
        </p:txBody>
      </p:sp>
      <p:sp>
        <p:nvSpPr>
          <p:cNvPr id="32774" name="TextBox 25"/>
          <p:cNvSpPr txBox="1">
            <a:spLocks noChangeArrowheads="1"/>
          </p:cNvSpPr>
          <p:nvPr/>
        </p:nvSpPr>
        <p:spPr bwMode="auto">
          <a:xfrm>
            <a:off x="533400" y="16002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t>OBS</a:t>
            </a:r>
          </a:p>
        </p:txBody>
      </p:sp>
      <p:sp>
        <p:nvSpPr>
          <p:cNvPr id="32775" name="TextBox 30"/>
          <p:cNvSpPr txBox="1">
            <a:spLocks noChangeArrowheads="1"/>
          </p:cNvSpPr>
          <p:nvPr/>
        </p:nvSpPr>
        <p:spPr bwMode="auto">
          <a:xfrm>
            <a:off x="533400" y="1828800"/>
            <a:ext cx="13716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FF0000"/>
                </a:solidFill>
              </a:rPr>
              <a:t>T1279 </a:t>
            </a:r>
            <a:r>
              <a:rPr lang="en-US" sz="1200" b="1">
                <a:solidFill>
                  <a:srgbClr val="FF0000"/>
                </a:solidFill>
              </a:rPr>
              <a:t>(16/14)</a:t>
            </a:r>
          </a:p>
        </p:txBody>
      </p:sp>
      <p:sp>
        <p:nvSpPr>
          <p:cNvPr id="32776" name="TextBox 31"/>
          <p:cNvSpPr txBox="1">
            <a:spLocks noChangeArrowheads="1"/>
          </p:cNvSpPr>
          <p:nvPr/>
        </p:nvSpPr>
        <p:spPr bwMode="auto">
          <a:xfrm>
            <a:off x="533400" y="20574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00FF00"/>
                </a:solidFill>
              </a:rPr>
              <a:t>T511 </a:t>
            </a:r>
            <a:r>
              <a:rPr lang="en-US" sz="1200" b="1">
                <a:solidFill>
                  <a:srgbClr val="00FF00"/>
                </a:solidFill>
              </a:rPr>
              <a:t>(16/10)</a:t>
            </a:r>
          </a:p>
        </p:txBody>
      </p:sp>
      <p:sp>
        <p:nvSpPr>
          <p:cNvPr id="32777" name="TextBox 37"/>
          <p:cNvSpPr txBox="1">
            <a:spLocks noChangeArrowheads="1"/>
          </p:cNvSpPr>
          <p:nvPr/>
        </p:nvSpPr>
        <p:spPr bwMode="auto">
          <a:xfrm>
            <a:off x="685800" y="45720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t>OBS</a:t>
            </a:r>
          </a:p>
        </p:txBody>
      </p:sp>
      <p:sp>
        <p:nvSpPr>
          <p:cNvPr id="32778" name="TextBox 38"/>
          <p:cNvSpPr txBox="1">
            <a:spLocks noChangeArrowheads="1"/>
          </p:cNvSpPr>
          <p:nvPr/>
        </p:nvSpPr>
        <p:spPr bwMode="auto">
          <a:xfrm>
            <a:off x="685800" y="5029200"/>
            <a:ext cx="15240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00FF00"/>
                </a:solidFill>
              </a:rPr>
              <a:t>T511 </a:t>
            </a:r>
            <a:r>
              <a:rPr lang="en-US" sz="1200" b="1">
                <a:solidFill>
                  <a:srgbClr val="00FF00"/>
                </a:solidFill>
              </a:rPr>
              <a:t>(SPD, 1/1)</a:t>
            </a:r>
          </a:p>
        </p:txBody>
      </p:sp>
      <p:sp>
        <p:nvSpPr>
          <p:cNvPr id="32779" name="TextBox 39"/>
          <p:cNvSpPr txBox="1">
            <a:spLocks noChangeArrowheads="1"/>
          </p:cNvSpPr>
          <p:nvPr/>
        </p:nvSpPr>
        <p:spPr bwMode="auto">
          <a:xfrm>
            <a:off x="685800" y="4800600"/>
            <a:ext cx="15240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FF0000"/>
                </a:solidFill>
              </a:rPr>
              <a:t>T1279 </a:t>
            </a:r>
            <a:r>
              <a:rPr lang="en-US" sz="1200" b="1">
                <a:solidFill>
                  <a:srgbClr val="FF0000"/>
                </a:solidFill>
              </a:rPr>
              <a:t>(SPD, 1/1)</a:t>
            </a:r>
          </a:p>
        </p:txBody>
      </p:sp>
      <p:pic>
        <p:nvPicPr>
          <p:cNvPr id="32780" name="Picture 27" descr="Fig13.gif"/>
          <p:cNvPicPr>
            <a:picLocks noChangeAspect="1"/>
          </p:cNvPicPr>
          <p:nvPr/>
        </p:nvPicPr>
        <p:blipFill>
          <a:blip r:embed="rId4"/>
          <a:srcRect/>
          <a:stretch>
            <a:fillRect/>
          </a:stretch>
        </p:blipFill>
        <p:spPr bwMode="auto">
          <a:xfrm>
            <a:off x="2212975" y="490538"/>
            <a:ext cx="5483225" cy="2938462"/>
          </a:xfrm>
          <a:prstGeom prst="rect">
            <a:avLst/>
          </a:prstGeom>
          <a:noFill/>
          <a:ln w="9525">
            <a:noFill/>
            <a:miter lim="800000"/>
            <a:headEnd/>
            <a:tailEnd/>
          </a:ln>
        </p:spPr>
      </p:pic>
      <p:pic>
        <p:nvPicPr>
          <p:cNvPr id="32781" name="Picture 33" descr="Fig13a.gif"/>
          <p:cNvPicPr>
            <a:picLocks noChangeAspect="1"/>
          </p:cNvPicPr>
          <p:nvPr/>
        </p:nvPicPr>
        <p:blipFill>
          <a:blip r:embed="rId5"/>
          <a:srcRect/>
          <a:stretch>
            <a:fillRect/>
          </a:stretch>
        </p:blipFill>
        <p:spPr bwMode="auto">
          <a:xfrm>
            <a:off x="5715000" y="609600"/>
            <a:ext cx="1905000" cy="1295400"/>
          </a:xfrm>
          <a:prstGeom prst="rect">
            <a:avLst/>
          </a:prstGeom>
          <a:noFill/>
          <a:ln w="9525">
            <a:noFill/>
            <a:miter lim="800000"/>
            <a:headEnd/>
            <a:tailEnd/>
          </a:ln>
        </p:spPr>
      </p:pic>
      <p:pic>
        <p:nvPicPr>
          <p:cNvPr id="32782" name="Picture 34" descr="Fig14.gif"/>
          <p:cNvPicPr>
            <a:picLocks/>
          </p:cNvPicPr>
          <p:nvPr/>
        </p:nvPicPr>
        <p:blipFill>
          <a:blip r:embed="rId6"/>
          <a:srcRect/>
          <a:stretch>
            <a:fillRect/>
          </a:stretch>
        </p:blipFill>
        <p:spPr bwMode="auto">
          <a:xfrm>
            <a:off x="2209800" y="3429000"/>
            <a:ext cx="5486400" cy="294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7" name="Picture 6" descr="2010COLAlogo2.jpg"/>
          <p:cNvPicPr>
            <a:picLocks noChangeAspect="1"/>
          </p:cNvPicPr>
          <p:nvPr/>
        </p:nvPicPr>
        <p:blipFill>
          <a:blip r:embed="rId3"/>
          <a:srcRect/>
          <a:stretch>
            <a:fillRect/>
          </a:stretch>
        </p:blipFill>
        <p:spPr bwMode="auto">
          <a:xfrm>
            <a:off x="0" y="6276975"/>
            <a:ext cx="1752600" cy="581025"/>
          </a:xfrm>
          <a:prstGeom prst="rect">
            <a:avLst/>
          </a:prstGeom>
          <a:noFill/>
          <a:ln w="9525">
            <a:noFill/>
            <a:miter lim="800000"/>
            <a:headEnd/>
            <a:tailEnd/>
          </a:ln>
        </p:spPr>
      </p:pic>
      <p:sp>
        <p:nvSpPr>
          <p:cNvPr id="34818"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34819"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34820"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14 </a:t>
            </a:r>
            <a:endParaRPr lang="en-US" sz="1700">
              <a:latin typeface="Gill Sans" charset="0"/>
            </a:endParaRPr>
          </a:p>
        </p:txBody>
      </p:sp>
      <p:sp>
        <p:nvSpPr>
          <p:cNvPr id="34821" name="TextBox 6"/>
          <p:cNvSpPr txBox="1">
            <a:spLocks noChangeArrowheads="1"/>
          </p:cNvSpPr>
          <p:nvPr/>
        </p:nvSpPr>
        <p:spPr bwMode="auto">
          <a:xfrm>
            <a:off x="1371600" y="4191000"/>
            <a:ext cx="6400800" cy="1343025"/>
          </a:xfrm>
          <a:prstGeom prst="rect">
            <a:avLst/>
          </a:prstGeom>
          <a:noFill/>
          <a:ln w="9525">
            <a:noFill/>
            <a:miter lim="800000"/>
            <a:headEnd/>
            <a:tailEnd/>
          </a:ln>
        </p:spPr>
        <p:txBody>
          <a:bodyPr>
            <a:prstTxWarp prst="textNoShape">
              <a:avLst/>
            </a:prstTxWarp>
            <a:spAutoFit/>
          </a:bodyPr>
          <a:lstStyle/>
          <a:p>
            <a:pPr eaLnBrk="0" hangingPunct="0">
              <a:buFont typeface="Arial" charset="0"/>
              <a:buChar char="•"/>
            </a:pPr>
            <a:r>
              <a:rPr lang="en-US" sz="1800">
                <a:latin typeface="Gill Sans" charset="0"/>
                <a:ea typeface="Gill Sans" charset="0"/>
                <a:cs typeface="Gill Sans" charset="0"/>
              </a:rPr>
              <a:t>  Period of analysis:  JJA of 2001-2002 &amp; 2004-2008</a:t>
            </a:r>
          </a:p>
          <a:p>
            <a:pPr eaLnBrk="0" hangingPunct="0">
              <a:spcBef>
                <a:spcPts val="600"/>
              </a:spcBef>
              <a:buFont typeface="Arial" charset="0"/>
              <a:buChar char="•"/>
            </a:pPr>
            <a:r>
              <a:rPr lang="en-US" sz="1800">
                <a:latin typeface="Gill Sans" charset="0"/>
                <a:ea typeface="Gill Sans" charset="0"/>
                <a:cs typeface="Gill Sans" charset="0"/>
              </a:rPr>
              <a:t>  TC Identification Criteria II is used</a:t>
            </a:r>
          </a:p>
          <a:p>
            <a:pPr eaLnBrk="0" hangingPunct="0">
              <a:spcBef>
                <a:spcPts val="600"/>
              </a:spcBef>
              <a:buFont typeface="Arial" charset="0"/>
              <a:buChar char="•"/>
            </a:pPr>
            <a:r>
              <a:rPr lang="en-US" sz="1800">
                <a:latin typeface="Gill Sans" charset="0"/>
                <a:ea typeface="Gill Sans" charset="0"/>
                <a:cs typeface="Gill Sans" charset="0"/>
              </a:rPr>
              <a:t>  Total number of TCs:</a:t>
            </a:r>
          </a:p>
          <a:p>
            <a:pPr eaLnBrk="0" hangingPunct="0"/>
            <a:r>
              <a:rPr lang="en-US" sz="1800">
                <a:latin typeface="Gill Sans" charset="0"/>
                <a:ea typeface="Gill Sans" charset="0"/>
                <a:cs typeface="Gill Sans" charset="0"/>
              </a:rPr>
              <a:t> </a:t>
            </a:r>
          </a:p>
        </p:txBody>
      </p:sp>
      <p:graphicFrame>
        <p:nvGraphicFramePr>
          <p:cNvPr id="8" name="Table 7"/>
          <p:cNvGraphicFramePr>
            <a:graphicFrameLocks noGrp="1"/>
          </p:cNvGraphicFramePr>
          <p:nvPr/>
        </p:nvGraphicFramePr>
        <p:xfrm>
          <a:off x="1333500" y="5334000"/>
          <a:ext cx="6477000" cy="741680"/>
        </p:xfrm>
        <a:graphic>
          <a:graphicData uri="http://schemas.openxmlformats.org/drawingml/2006/table">
            <a:tbl>
              <a:tblPr firstRow="1" bandRow="1">
                <a:tableStyleId>{5C22544A-7EE6-4342-B048-85BDC9FD1C3A}</a:tableStyleId>
              </a:tblPr>
              <a:tblGrid>
                <a:gridCol w="1619250"/>
                <a:gridCol w="1504950"/>
                <a:gridCol w="1524000"/>
                <a:gridCol w="1828800"/>
              </a:tblGrid>
              <a:tr h="370840">
                <a:tc>
                  <a:txBody>
                    <a:bodyPr/>
                    <a:lstStyle/>
                    <a:p>
                      <a:pPr algn="ctr"/>
                      <a:r>
                        <a:rPr lang="en-US" sz="1600" dirty="0" smtClean="0">
                          <a:solidFill>
                            <a:schemeClr val="tx1"/>
                          </a:solidFill>
                          <a:latin typeface="Gill Sans"/>
                          <a:cs typeface="Gill Sans"/>
                        </a:rPr>
                        <a:t>OBS</a:t>
                      </a:r>
                      <a:endParaRPr lang="en-US" sz="1600" dirty="0">
                        <a:solidFill>
                          <a:schemeClr val="tx1"/>
                        </a:solidFill>
                        <a:latin typeface="Gill Sans"/>
                        <a:cs typeface="Gill Sans"/>
                      </a:endParaRPr>
                    </a:p>
                  </a:txBody>
                  <a:tcPr/>
                </a:tc>
                <a:tc>
                  <a:txBody>
                    <a:bodyPr/>
                    <a:lstStyle/>
                    <a:p>
                      <a:pPr algn="ctr"/>
                      <a:r>
                        <a:rPr lang="en-US" sz="1600" dirty="0" smtClean="0">
                          <a:solidFill>
                            <a:schemeClr val="tx1"/>
                          </a:solidFill>
                          <a:latin typeface="Gill Sans"/>
                          <a:cs typeface="Gill Sans"/>
                        </a:rPr>
                        <a:t>IFS</a:t>
                      </a:r>
                      <a:r>
                        <a:rPr lang="en-US" sz="1600" baseline="0" dirty="0" smtClean="0">
                          <a:solidFill>
                            <a:schemeClr val="tx1"/>
                          </a:solidFill>
                          <a:latin typeface="Gill Sans"/>
                          <a:cs typeface="Gill Sans"/>
                        </a:rPr>
                        <a:t> T2047</a:t>
                      </a:r>
                      <a:endParaRPr lang="en-US" sz="1600" dirty="0">
                        <a:solidFill>
                          <a:schemeClr val="tx1"/>
                        </a:solidFill>
                        <a:latin typeface="Gill Sans"/>
                        <a:cs typeface="Gill Sans"/>
                      </a:endParaRPr>
                    </a:p>
                  </a:txBody>
                  <a:tcPr/>
                </a:tc>
                <a:tc>
                  <a:txBody>
                    <a:bodyPr/>
                    <a:lstStyle/>
                    <a:p>
                      <a:pPr algn="ctr"/>
                      <a:r>
                        <a:rPr lang="en-US" sz="1600" dirty="0" smtClean="0">
                          <a:solidFill>
                            <a:schemeClr val="tx1"/>
                          </a:solidFill>
                          <a:latin typeface="Gill Sans"/>
                          <a:cs typeface="Gill Sans"/>
                        </a:rPr>
                        <a:t>IFS T1279</a:t>
                      </a:r>
                      <a:endParaRPr lang="en-US" sz="1600" dirty="0">
                        <a:solidFill>
                          <a:schemeClr val="tx1"/>
                        </a:solidFill>
                        <a:latin typeface="Gill Sans"/>
                        <a:cs typeface="Gill San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ill Sans"/>
                          <a:cs typeface="Gill Sans"/>
                        </a:rPr>
                        <a:t>NICAM gl10</a:t>
                      </a:r>
                    </a:p>
                  </a:txBody>
                  <a:tcPr/>
                </a:tc>
              </a:tr>
              <a:tr h="370840">
                <a:tc>
                  <a:txBody>
                    <a:bodyPr/>
                    <a:lstStyle/>
                    <a:p>
                      <a:pPr algn="ctr"/>
                      <a:r>
                        <a:rPr lang="en-US" sz="1600" dirty="0" smtClean="0">
                          <a:latin typeface="Gill Sans"/>
                          <a:cs typeface="Gill Sans"/>
                        </a:rPr>
                        <a:t>189 (27/yr)</a:t>
                      </a:r>
                      <a:endParaRPr lang="en-US" sz="1600" dirty="0">
                        <a:latin typeface="Gill Sans"/>
                        <a:cs typeface="Gill San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Gill Sans"/>
                          <a:cs typeface="Gill Sans"/>
                        </a:rPr>
                        <a:t>212 (~30/yr)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Gill Sans"/>
                          <a:cs typeface="Gill Sans"/>
                        </a:rPr>
                        <a:t>207 (~30/yr)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Gill Sans"/>
                          <a:cs typeface="Gill Sans"/>
                        </a:rPr>
                        <a:t>226 (~32/yr)</a:t>
                      </a:r>
                    </a:p>
                  </a:txBody>
                  <a:tcPr/>
                </a:tc>
              </a:tr>
            </a:tbl>
          </a:graphicData>
        </a:graphic>
      </p:graphicFrame>
      <p:pic>
        <p:nvPicPr>
          <p:cNvPr id="34839" name="Picture 8" descr="foo.tiff"/>
          <p:cNvPicPr>
            <a:picLocks noChangeAspect="1"/>
          </p:cNvPicPr>
          <p:nvPr/>
        </p:nvPicPr>
        <p:blipFill>
          <a:blip r:embed="rId4"/>
          <a:srcRect/>
          <a:stretch>
            <a:fillRect/>
          </a:stretch>
        </p:blipFill>
        <p:spPr bwMode="auto">
          <a:xfrm>
            <a:off x="514350" y="685800"/>
            <a:ext cx="8115300" cy="3429000"/>
          </a:xfrm>
          <a:prstGeom prst="rect">
            <a:avLst/>
          </a:prstGeom>
          <a:noFill/>
          <a:ln w="9525">
            <a:noFill/>
            <a:miter lim="800000"/>
            <a:headEnd/>
            <a:tailEnd/>
          </a:ln>
        </p:spPr>
      </p:pic>
      <p:sp>
        <p:nvSpPr>
          <p:cNvPr id="34840" name="Rectangle 10"/>
          <p:cNvSpPr>
            <a:spLocks noChangeArrowheads="1"/>
          </p:cNvSpPr>
          <p:nvPr/>
        </p:nvSpPr>
        <p:spPr bwMode="auto">
          <a:xfrm>
            <a:off x="514350" y="838200"/>
            <a:ext cx="8077200" cy="3810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1" name="Rectangle 11"/>
          <p:cNvSpPr>
            <a:spLocks noChangeArrowheads="1"/>
          </p:cNvSpPr>
          <p:nvPr/>
        </p:nvSpPr>
        <p:spPr bwMode="auto">
          <a:xfrm>
            <a:off x="514350" y="1981200"/>
            <a:ext cx="1447800" cy="5334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2" name="Rectangle 12"/>
          <p:cNvSpPr>
            <a:spLocks noChangeArrowheads="1"/>
          </p:cNvSpPr>
          <p:nvPr/>
        </p:nvSpPr>
        <p:spPr bwMode="auto">
          <a:xfrm>
            <a:off x="1962150" y="2209800"/>
            <a:ext cx="1752600" cy="3048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3" name="Rectangle 13"/>
          <p:cNvSpPr>
            <a:spLocks noChangeArrowheads="1"/>
          </p:cNvSpPr>
          <p:nvPr/>
        </p:nvSpPr>
        <p:spPr bwMode="auto">
          <a:xfrm>
            <a:off x="6000750" y="2209800"/>
            <a:ext cx="838200" cy="3048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4" name="Rectangle 14"/>
          <p:cNvSpPr>
            <a:spLocks noChangeArrowheads="1"/>
          </p:cNvSpPr>
          <p:nvPr/>
        </p:nvSpPr>
        <p:spPr bwMode="auto">
          <a:xfrm>
            <a:off x="3752850" y="1981200"/>
            <a:ext cx="2247900" cy="5334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5" name="Rectangle 15"/>
          <p:cNvSpPr>
            <a:spLocks noChangeArrowheads="1"/>
          </p:cNvSpPr>
          <p:nvPr/>
        </p:nvSpPr>
        <p:spPr bwMode="auto">
          <a:xfrm>
            <a:off x="6915150" y="1981200"/>
            <a:ext cx="1676400" cy="533400"/>
          </a:xfrm>
          <a:prstGeom prst="rect">
            <a:avLst/>
          </a:prstGeom>
          <a:solidFill>
            <a:srgbClr val="FF00FF">
              <a:alpha val="25098"/>
            </a:srgbClr>
          </a:solidFill>
          <a:ln w="9525">
            <a:solidFill>
              <a:schemeClr val="tx1"/>
            </a:solidFill>
            <a:round/>
            <a:headEnd/>
            <a:tailEnd/>
          </a:ln>
        </p:spPr>
        <p:txBody>
          <a:bodyPr>
            <a:prstTxWarp prst="textNoShape">
              <a:avLst/>
            </a:prstTxWarp>
          </a:bodyPr>
          <a:lstStyle/>
          <a:p>
            <a:pPr eaLnBrk="0" hangingPunct="0"/>
            <a:endParaRPr lang="en-US"/>
          </a:p>
        </p:txBody>
      </p:sp>
      <p:sp>
        <p:nvSpPr>
          <p:cNvPr id="34846"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b="1">
                <a:solidFill>
                  <a:schemeClr val="accent2"/>
                </a:solidFill>
                <a:latin typeface="Gill Sans" charset="0"/>
              </a:rPr>
              <a:t>Experiments</a:t>
            </a:r>
          </a:p>
          <a:p>
            <a:pPr algn="ctr">
              <a:spcBef>
                <a:spcPct val="20000"/>
              </a:spcBef>
            </a:pPr>
            <a:endParaRPr lang="en-US" sz="32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22" descr="Fig16.gif"/>
          <p:cNvPicPr>
            <a:picLocks noChangeAspect="1"/>
          </p:cNvPicPr>
          <p:nvPr/>
        </p:nvPicPr>
        <p:blipFill>
          <a:blip r:embed="rId3"/>
          <a:srcRect/>
          <a:stretch>
            <a:fillRect/>
          </a:stretch>
        </p:blipFill>
        <p:spPr bwMode="auto">
          <a:xfrm>
            <a:off x="990600" y="533400"/>
            <a:ext cx="3922713" cy="5957888"/>
          </a:xfrm>
          <a:prstGeom prst="rect">
            <a:avLst/>
          </a:prstGeom>
          <a:noFill/>
          <a:ln w="9525">
            <a:noFill/>
            <a:miter lim="800000"/>
            <a:headEnd/>
            <a:tailEnd/>
          </a:ln>
        </p:spPr>
      </p:pic>
      <p:pic>
        <p:nvPicPr>
          <p:cNvPr id="36866" name="Picture 20" descr="Fig15.gif"/>
          <p:cNvPicPr>
            <a:picLocks noChangeAspect="1"/>
          </p:cNvPicPr>
          <p:nvPr/>
        </p:nvPicPr>
        <p:blipFill>
          <a:blip r:embed="rId4"/>
          <a:srcRect/>
          <a:stretch>
            <a:fillRect/>
          </a:stretch>
        </p:blipFill>
        <p:spPr bwMode="auto">
          <a:xfrm>
            <a:off x="5257800" y="533400"/>
            <a:ext cx="3505200" cy="5951538"/>
          </a:xfrm>
          <a:prstGeom prst="rect">
            <a:avLst/>
          </a:prstGeom>
          <a:noFill/>
          <a:ln w="9525">
            <a:noFill/>
            <a:miter lim="800000"/>
            <a:headEnd/>
            <a:tailEnd/>
          </a:ln>
        </p:spPr>
      </p:pic>
      <p:pic>
        <p:nvPicPr>
          <p:cNvPr id="36867"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36868"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36869"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36870"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15</a:t>
            </a:r>
            <a:endParaRPr lang="en-US" sz="1700">
              <a:latin typeface="Gill Sans" charset="0"/>
            </a:endParaRPr>
          </a:p>
        </p:txBody>
      </p:sp>
      <p:sp>
        <p:nvSpPr>
          <p:cNvPr id="36871"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Genesis Density of TCs</a:t>
            </a:r>
          </a:p>
          <a:p>
            <a:pPr algn="ctr">
              <a:spcBef>
                <a:spcPct val="20000"/>
              </a:spcBef>
            </a:pPr>
            <a:endParaRPr lang="en-US" sz="3200" b="1"/>
          </a:p>
        </p:txBody>
      </p:sp>
      <p:sp>
        <p:nvSpPr>
          <p:cNvPr id="36872" name="TextBox 26"/>
          <p:cNvSpPr txBox="1">
            <a:spLocks noChangeArrowheads="1"/>
          </p:cNvSpPr>
          <p:nvPr/>
        </p:nvSpPr>
        <p:spPr bwMode="auto">
          <a:xfrm>
            <a:off x="152400" y="4800600"/>
            <a:ext cx="762000" cy="517525"/>
          </a:xfrm>
          <a:prstGeom prst="rect">
            <a:avLst/>
          </a:prstGeom>
          <a:noFill/>
          <a:ln w="9525">
            <a:noFill/>
            <a:miter lim="800000"/>
            <a:headEnd/>
            <a:tailEnd/>
          </a:ln>
        </p:spPr>
        <p:txBody>
          <a:bodyPr>
            <a:prstTxWarp prst="textNoShape">
              <a:avLst/>
            </a:prstTxWarp>
            <a:spAutoFit/>
          </a:bodyPr>
          <a:lstStyle/>
          <a:p>
            <a:pPr algn="ctr" eaLnBrk="0" hangingPunct="0"/>
            <a:r>
              <a:rPr lang="en-US" sz="1400"/>
              <a:t>NICAM</a:t>
            </a:r>
          </a:p>
          <a:p>
            <a:pPr algn="ctr" eaLnBrk="0" hangingPunct="0"/>
            <a:r>
              <a:rPr lang="en-US" sz="1400"/>
              <a:t> </a:t>
            </a:r>
            <a:r>
              <a:rPr lang="en-US" sz="1200"/>
              <a:t>gl10</a:t>
            </a:r>
          </a:p>
        </p:txBody>
      </p:sp>
      <p:sp>
        <p:nvSpPr>
          <p:cNvPr id="36873" name="TextBox 27"/>
          <p:cNvSpPr txBox="1">
            <a:spLocks noChangeArrowheads="1"/>
          </p:cNvSpPr>
          <p:nvPr/>
        </p:nvSpPr>
        <p:spPr bwMode="auto">
          <a:xfrm>
            <a:off x="228600" y="3429000"/>
            <a:ext cx="6858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T1279</a:t>
            </a:r>
          </a:p>
        </p:txBody>
      </p:sp>
      <p:sp>
        <p:nvSpPr>
          <p:cNvPr id="36874" name="TextBox 28"/>
          <p:cNvSpPr txBox="1">
            <a:spLocks noChangeArrowheads="1"/>
          </p:cNvSpPr>
          <p:nvPr/>
        </p:nvSpPr>
        <p:spPr bwMode="auto">
          <a:xfrm>
            <a:off x="2286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T2047</a:t>
            </a:r>
          </a:p>
        </p:txBody>
      </p:sp>
      <p:sp>
        <p:nvSpPr>
          <p:cNvPr id="36875" name="TextBox 29"/>
          <p:cNvSpPr txBox="1">
            <a:spLocks noChangeArrowheads="1"/>
          </p:cNvSpPr>
          <p:nvPr/>
        </p:nvSpPr>
        <p:spPr bwMode="auto">
          <a:xfrm>
            <a:off x="2286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2" name="TextBox 21"/>
          <p:cNvSpPr txBox="1"/>
          <p:nvPr/>
        </p:nvSpPr>
        <p:spPr>
          <a:xfrm>
            <a:off x="8382000" y="6248400"/>
            <a:ext cx="609600" cy="244475"/>
          </a:xfrm>
          <a:custGeom>
            <a:avLst/>
            <a:gdLst>
              <a:gd name="connsiteX0" fmla="*/ 0 w 609600"/>
              <a:gd name="connsiteY0" fmla="*/ 0 h 246221"/>
              <a:gd name="connsiteX1" fmla="*/ 609600 w 609600"/>
              <a:gd name="connsiteY1" fmla="*/ 0 h 246221"/>
              <a:gd name="connsiteX2" fmla="*/ 609600 w 609600"/>
              <a:gd name="connsiteY2" fmla="*/ 246221 h 246221"/>
              <a:gd name="connsiteX3" fmla="*/ 0 w 609600"/>
              <a:gd name="connsiteY3" fmla="*/ 246221 h 246221"/>
              <a:gd name="connsiteX4" fmla="*/ 0 w 609600"/>
              <a:gd name="connsiteY4" fmla="*/ 0 h 24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246221">
                <a:moveTo>
                  <a:pt x="0" y="0"/>
                </a:moveTo>
                <a:lnTo>
                  <a:pt x="609600" y="0"/>
                </a:lnTo>
                <a:lnTo>
                  <a:pt x="609600" y="246221"/>
                </a:lnTo>
                <a:lnTo>
                  <a:pt x="0" y="246221"/>
                </a:lnTo>
                <a:lnTo>
                  <a:pt x="0" y="0"/>
                </a:lnTo>
                <a:close/>
              </a:path>
            </a:pathLst>
          </a:custGeom>
          <a:noFill/>
        </p:spPr>
        <p:txBody>
          <a:bodyPr>
            <a:spAutoFit/>
          </a:bodyPr>
          <a:lstStyle/>
          <a:p>
            <a:pPr eaLnBrk="0" hangingPunct="0">
              <a:defRPr/>
            </a:pPr>
            <a:r>
              <a:rPr lang="en-US" sz="1000" dirty="0">
                <a:solidFill>
                  <a:schemeClr val="bg1">
                    <a:lumMod val="65000"/>
                  </a:schemeClr>
                </a:solidFill>
                <a:latin typeface="Times"/>
                <a:cs typeface="Times"/>
              </a:rPr>
              <a:t>2  3  4</a:t>
            </a:r>
          </a:p>
        </p:txBody>
      </p:sp>
      <p:cxnSp>
        <p:nvCxnSpPr>
          <p:cNvPr id="36877" name="Straight Arrow Connector 24"/>
          <p:cNvCxnSpPr>
            <a:cxnSpLocks noChangeShapeType="1"/>
          </p:cNvCxnSpPr>
          <p:nvPr/>
        </p:nvCxnSpPr>
        <p:spPr bwMode="auto">
          <a:xfrm rot="10800000">
            <a:off x="8001000" y="6248400"/>
            <a:ext cx="457200" cy="1524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Picture 15" descr="Fig18.gif"/>
          <p:cNvPicPr>
            <a:picLocks noChangeAspect="1"/>
          </p:cNvPicPr>
          <p:nvPr/>
        </p:nvPicPr>
        <p:blipFill>
          <a:blip r:embed="rId3"/>
          <a:srcRect/>
          <a:stretch>
            <a:fillRect/>
          </a:stretch>
        </p:blipFill>
        <p:spPr bwMode="auto">
          <a:xfrm>
            <a:off x="5410200" y="558800"/>
            <a:ext cx="2519363" cy="5740400"/>
          </a:xfrm>
          <a:prstGeom prst="rect">
            <a:avLst/>
          </a:prstGeom>
          <a:noFill/>
          <a:ln w="9525">
            <a:noFill/>
            <a:miter lim="800000"/>
            <a:headEnd/>
            <a:tailEnd/>
          </a:ln>
        </p:spPr>
      </p:pic>
      <p:pic>
        <p:nvPicPr>
          <p:cNvPr id="38914" name="Picture 13" descr="Fig17.gif"/>
          <p:cNvPicPr>
            <a:picLocks noChangeAspect="1"/>
          </p:cNvPicPr>
          <p:nvPr/>
        </p:nvPicPr>
        <p:blipFill>
          <a:blip r:embed="rId4"/>
          <a:srcRect/>
          <a:stretch>
            <a:fillRect/>
          </a:stretch>
        </p:blipFill>
        <p:spPr bwMode="auto">
          <a:xfrm>
            <a:off x="838200" y="446088"/>
            <a:ext cx="3876675" cy="5965825"/>
          </a:xfrm>
          <a:prstGeom prst="rect">
            <a:avLst/>
          </a:prstGeom>
          <a:noFill/>
          <a:ln w="9525">
            <a:noFill/>
            <a:miter lim="800000"/>
            <a:headEnd/>
            <a:tailEnd/>
          </a:ln>
        </p:spPr>
      </p:pic>
      <p:pic>
        <p:nvPicPr>
          <p:cNvPr id="38915"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38916"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38917"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38918"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16</a:t>
            </a:r>
            <a:endParaRPr lang="en-US" sz="1700">
              <a:latin typeface="Gill Sans" charset="0"/>
            </a:endParaRPr>
          </a:p>
        </p:txBody>
      </p:sp>
      <p:sp>
        <p:nvSpPr>
          <p:cNvPr id="38919"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 Density of TCs</a:t>
            </a:r>
          </a:p>
          <a:p>
            <a:pPr algn="ctr">
              <a:spcBef>
                <a:spcPct val="20000"/>
              </a:spcBef>
            </a:pPr>
            <a:endParaRPr lang="en-US" sz="3200" b="1"/>
          </a:p>
        </p:txBody>
      </p:sp>
      <p:sp>
        <p:nvSpPr>
          <p:cNvPr id="38920" name="TextBox 26"/>
          <p:cNvSpPr txBox="1">
            <a:spLocks noChangeArrowheads="1"/>
          </p:cNvSpPr>
          <p:nvPr/>
        </p:nvSpPr>
        <p:spPr bwMode="auto">
          <a:xfrm>
            <a:off x="152400" y="4800600"/>
            <a:ext cx="762000" cy="517525"/>
          </a:xfrm>
          <a:prstGeom prst="rect">
            <a:avLst/>
          </a:prstGeom>
          <a:noFill/>
          <a:ln w="9525">
            <a:noFill/>
            <a:miter lim="800000"/>
            <a:headEnd/>
            <a:tailEnd/>
          </a:ln>
        </p:spPr>
        <p:txBody>
          <a:bodyPr>
            <a:prstTxWarp prst="textNoShape">
              <a:avLst/>
            </a:prstTxWarp>
            <a:spAutoFit/>
          </a:bodyPr>
          <a:lstStyle/>
          <a:p>
            <a:pPr algn="ctr" eaLnBrk="0" hangingPunct="0"/>
            <a:r>
              <a:rPr lang="en-US" sz="1400"/>
              <a:t>NICAM</a:t>
            </a:r>
          </a:p>
          <a:p>
            <a:pPr algn="ctr" eaLnBrk="0" hangingPunct="0"/>
            <a:r>
              <a:rPr lang="en-US" sz="1400"/>
              <a:t> </a:t>
            </a:r>
            <a:r>
              <a:rPr lang="en-US" sz="1200"/>
              <a:t>gl10</a:t>
            </a:r>
          </a:p>
        </p:txBody>
      </p:sp>
      <p:sp>
        <p:nvSpPr>
          <p:cNvPr id="38921" name="TextBox 27"/>
          <p:cNvSpPr txBox="1">
            <a:spLocks noChangeArrowheads="1"/>
          </p:cNvSpPr>
          <p:nvPr/>
        </p:nvSpPr>
        <p:spPr bwMode="auto">
          <a:xfrm>
            <a:off x="228600" y="3429000"/>
            <a:ext cx="6858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T1279</a:t>
            </a:r>
          </a:p>
        </p:txBody>
      </p:sp>
      <p:sp>
        <p:nvSpPr>
          <p:cNvPr id="38922" name="TextBox 28"/>
          <p:cNvSpPr txBox="1">
            <a:spLocks noChangeArrowheads="1"/>
          </p:cNvSpPr>
          <p:nvPr/>
        </p:nvSpPr>
        <p:spPr bwMode="auto">
          <a:xfrm>
            <a:off x="2286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T2047</a:t>
            </a:r>
          </a:p>
        </p:txBody>
      </p:sp>
      <p:sp>
        <p:nvSpPr>
          <p:cNvPr id="38923" name="TextBox 29"/>
          <p:cNvSpPr txBox="1">
            <a:spLocks noChangeArrowheads="1"/>
          </p:cNvSpPr>
          <p:nvPr/>
        </p:nvSpPr>
        <p:spPr bwMode="auto">
          <a:xfrm>
            <a:off x="2286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2" name="TextBox 21"/>
          <p:cNvSpPr txBox="1"/>
          <p:nvPr/>
        </p:nvSpPr>
        <p:spPr>
          <a:xfrm>
            <a:off x="7848600" y="6172200"/>
            <a:ext cx="838200" cy="244475"/>
          </a:xfrm>
          <a:custGeom>
            <a:avLst/>
            <a:gdLst>
              <a:gd name="connsiteX0" fmla="*/ 0 w 609600"/>
              <a:gd name="connsiteY0" fmla="*/ 0 h 246221"/>
              <a:gd name="connsiteX1" fmla="*/ 609600 w 609600"/>
              <a:gd name="connsiteY1" fmla="*/ 0 h 246221"/>
              <a:gd name="connsiteX2" fmla="*/ 609600 w 609600"/>
              <a:gd name="connsiteY2" fmla="*/ 246221 h 246221"/>
              <a:gd name="connsiteX3" fmla="*/ 0 w 609600"/>
              <a:gd name="connsiteY3" fmla="*/ 246221 h 246221"/>
              <a:gd name="connsiteX4" fmla="*/ 0 w 609600"/>
              <a:gd name="connsiteY4" fmla="*/ 0 h 24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246221">
                <a:moveTo>
                  <a:pt x="0" y="0"/>
                </a:moveTo>
                <a:lnTo>
                  <a:pt x="609600" y="0"/>
                </a:lnTo>
                <a:lnTo>
                  <a:pt x="609600" y="246221"/>
                </a:lnTo>
                <a:lnTo>
                  <a:pt x="0" y="246221"/>
                </a:lnTo>
                <a:lnTo>
                  <a:pt x="0" y="0"/>
                </a:lnTo>
                <a:close/>
              </a:path>
            </a:pathLst>
          </a:custGeom>
          <a:noFill/>
        </p:spPr>
        <p:txBody>
          <a:bodyPr>
            <a:spAutoFit/>
          </a:bodyPr>
          <a:lstStyle/>
          <a:p>
            <a:pPr eaLnBrk="0" hangingPunct="0">
              <a:defRPr/>
            </a:pPr>
            <a:r>
              <a:rPr lang="en-US" sz="1000" dirty="0">
                <a:solidFill>
                  <a:schemeClr val="bg1">
                    <a:lumMod val="65000"/>
                  </a:schemeClr>
                </a:solidFill>
                <a:latin typeface="Times"/>
                <a:cs typeface="Times"/>
              </a:rPr>
              <a:t>16  24  32</a:t>
            </a:r>
          </a:p>
        </p:txBody>
      </p:sp>
      <p:cxnSp>
        <p:nvCxnSpPr>
          <p:cNvPr id="38925" name="Straight Arrow Connector 19"/>
          <p:cNvCxnSpPr>
            <a:cxnSpLocks noChangeShapeType="1"/>
          </p:cNvCxnSpPr>
          <p:nvPr/>
        </p:nvCxnSpPr>
        <p:spPr bwMode="auto">
          <a:xfrm rot="10800000">
            <a:off x="7467600" y="6172200"/>
            <a:ext cx="457200" cy="1524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1" name="Picture 11" descr="Fig25"/>
          <p:cNvPicPr>
            <a:picLocks noChangeAspect="1" noChangeArrowheads="1"/>
          </p:cNvPicPr>
          <p:nvPr/>
        </p:nvPicPr>
        <p:blipFill>
          <a:blip r:embed="rId2"/>
          <a:srcRect/>
          <a:stretch>
            <a:fillRect/>
          </a:stretch>
        </p:blipFill>
        <p:spPr bwMode="auto">
          <a:xfrm>
            <a:off x="838200" y="304800"/>
            <a:ext cx="8001000" cy="6181725"/>
          </a:xfrm>
          <a:prstGeom prst="rect">
            <a:avLst/>
          </a:prstGeom>
          <a:noFill/>
          <a:ln w="9525">
            <a:noFill/>
            <a:miter lim="800000"/>
            <a:headEnd/>
            <a:tailEnd/>
          </a:ln>
        </p:spPr>
      </p:pic>
      <p:pic>
        <p:nvPicPr>
          <p:cNvPr id="40962" name="Picture 6" descr="2010COLAlogo2.jpg"/>
          <p:cNvPicPr>
            <a:picLocks noChangeAspect="1"/>
          </p:cNvPicPr>
          <p:nvPr/>
        </p:nvPicPr>
        <p:blipFill>
          <a:blip r:embed="rId3"/>
          <a:srcRect/>
          <a:stretch>
            <a:fillRect/>
          </a:stretch>
        </p:blipFill>
        <p:spPr bwMode="auto">
          <a:xfrm>
            <a:off x="0" y="6276975"/>
            <a:ext cx="1752600" cy="581025"/>
          </a:xfrm>
          <a:prstGeom prst="rect">
            <a:avLst/>
          </a:prstGeom>
          <a:noFill/>
          <a:ln w="9525">
            <a:noFill/>
            <a:miter lim="800000"/>
            <a:headEnd/>
            <a:tailEnd/>
          </a:ln>
        </p:spPr>
      </p:pic>
      <p:sp>
        <p:nvSpPr>
          <p:cNvPr id="40963"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40964"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40965"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17</a:t>
            </a:r>
            <a:endParaRPr lang="en-US" sz="1700">
              <a:latin typeface="Gill Sans" charset="0"/>
            </a:endParaRPr>
          </a:p>
        </p:txBody>
      </p:sp>
      <p:sp>
        <p:nvSpPr>
          <p:cNvPr id="40966"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Intensity Distribution of TCs: Northern Hemisphere</a:t>
            </a:r>
          </a:p>
          <a:p>
            <a:pPr algn="ctr">
              <a:spcBef>
                <a:spcPct val="20000"/>
              </a:spcBef>
            </a:pPr>
            <a:endParaRPr lang="en-US" sz="3200" b="1"/>
          </a:p>
        </p:txBody>
      </p:sp>
      <p:sp>
        <p:nvSpPr>
          <p:cNvPr id="40967" name="TextBox 25"/>
          <p:cNvSpPr txBox="1">
            <a:spLocks noChangeArrowheads="1"/>
          </p:cNvSpPr>
          <p:nvPr/>
        </p:nvSpPr>
        <p:spPr bwMode="auto">
          <a:xfrm>
            <a:off x="2209800" y="56388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t>OBS</a:t>
            </a:r>
          </a:p>
        </p:txBody>
      </p:sp>
      <p:sp>
        <p:nvSpPr>
          <p:cNvPr id="40968" name="TextBox 30"/>
          <p:cNvSpPr txBox="1">
            <a:spLocks noChangeArrowheads="1"/>
          </p:cNvSpPr>
          <p:nvPr/>
        </p:nvSpPr>
        <p:spPr bwMode="auto">
          <a:xfrm>
            <a:off x="4953000" y="5638800"/>
            <a:ext cx="10668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FF0000"/>
                </a:solidFill>
              </a:rPr>
              <a:t>IFS T1279</a:t>
            </a:r>
            <a:endParaRPr lang="en-US" sz="1200" b="1">
              <a:solidFill>
                <a:srgbClr val="FF0000"/>
              </a:solidFill>
            </a:endParaRPr>
          </a:p>
        </p:txBody>
      </p:sp>
      <p:sp>
        <p:nvSpPr>
          <p:cNvPr id="40969" name="TextBox 17"/>
          <p:cNvSpPr txBox="1">
            <a:spLocks noChangeArrowheads="1"/>
          </p:cNvSpPr>
          <p:nvPr/>
        </p:nvSpPr>
        <p:spPr bwMode="auto">
          <a:xfrm>
            <a:off x="3505200" y="5638800"/>
            <a:ext cx="10668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0000FF"/>
                </a:solidFill>
              </a:rPr>
              <a:t>IFS T2047</a:t>
            </a:r>
            <a:endParaRPr lang="en-US" sz="1200" b="1">
              <a:solidFill>
                <a:srgbClr val="0000FF"/>
              </a:solidFill>
            </a:endParaRPr>
          </a:p>
        </p:txBody>
      </p:sp>
      <p:sp>
        <p:nvSpPr>
          <p:cNvPr id="40970" name="TextBox 18"/>
          <p:cNvSpPr txBox="1">
            <a:spLocks noChangeArrowheads="1"/>
          </p:cNvSpPr>
          <p:nvPr/>
        </p:nvSpPr>
        <p:spPr bwMode="auto">
          <a:xfrm>
            <a:off x="6400800" y="5638800"/>
            <a:ext cx="12954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800080"/>
                </a:solidFill>
              </a:rPr>
              <a:t>NICAM gl10</a:t>
            </a:r>
            <a:endParaRPr lang="en-US" sz="1200" b="1">
              <a:solidFill>
                <a:srgbClr val="80008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5" name="Picture 15" descr="Fig20.gif"/>
          <p:cNvPicPr>
            <a:picLocks noChangeAspect="1"/>
          </p:cNvPicPr>
          <p:nvPr/>
        </p:nvPicPr>
        <p:blipFill>
          <a:blip r:embed="rId3"/>
          <a:srcRect/>
          <a:stretch>
            <a:fillRect/>
          </a:stretch>
        </p:blipFill>
        <p:spPr bwMode="auto">
          <a:xfrm>
            <a:off x="5029200" y="579438"/>
            <a:ext cx="3424238" cy="5964237"/>
          </a:xfrm>
          <a:prstGeom prst="rect">
            <a:avLst/>
          </a:prstGeom>
          <a:noFill/>
          <a:ln w="9525">
            <a:noFill/>
            <a:miter lim="800000"/>
            <a:headEnd/>
            <a:tailEnd/>
          </a:ln>
        </p:spPr>
      </p:pic>
      <p:pic>
        <p:nvPicPr>
          <p:cNvPr id="41986" name="Picture 6" descr="2010COLAlogo2.jpg"/>
          <p:cNvPicPr>
            <a:picLocks noChangeAspect="1"/>
          </p:cNvPicPr>
          <p:nvPr/>
        </p:nvPicPr>
        <p:blipFill>
          <a:blip r:embed="rId4"/>
          <a:srcRect/>
          <a:stretch>
            <a:fillRect/>
          </a:stretch>
        </p:blipFill>
        <p:spPr bwMode="auto">
          <a:xfrm>
            <a:off x="0" y="6276975"/>
            <a:ext cx="1752600" cy="581025"/>
          </a:xfrm>
          <a:prstGeom prst="rect">
            <a:avLst/>
          </a:prstGeom>
          <a:noFill/>
          <a:ln w="9525">
            <a:noFill/>
            <a:miter lim="800000"/>
            <a:headEnd/>
            <a:tailEnd/>
          </a:ln>
        </p:spPr>
      </p:pic>
      <p:sp>
        <p:nvSpPr>
          <p:cNvPr id="41987"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41988"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41989"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18</a:t>
            </a:r>
            <a:endParaRPr lang="en-US" sz="1700">
              <a:latin typeface="Gill Sans" charset="0"/>
            </a:endParaRPr>
          </a:p>
        </p:txBody>
      </p:sp>
      <p:sp>
        <p:nvSpPr>
          <p:cNvPr id="41990"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Interannual Variability of North Atlantic Hurricanes</a:t>
            </a:r>
          </a:p>
          <a:p>
            <a:pPr algn="ctr">
              <a:spcBef>
                <a:spcPct val="20000"/>
              </a:spcBef>
            </a:pPr>
            <a:endParaRPr lang="en-US" sz="3200" b="1"/>
          </a:p>
        </p:txBody>
      </p:sp>
      <p:sp>
        <p:nvSpPr>
          <p:cNvPr id="41991" name="TextBox 16"/>
          <p:cNvSpPr txBox="1">
            <a:spLocks noChangeArrowheads="1"/>
          </p:cNvSpPr>
          <p:nvPr/>
        </p:nvSpPr>
        <p:spPr bwMode="auto">
          <a:xfrm>
            <a:off x="8077200" y="5029200"/>
            <a:ext cx="762000" cy="487363"/>
          </a:xfrm>
          <a:prstGeom prst="rect">
            <a:avLst/>
          </a:prstGeom>
          <a:noFill/>
          <a:ln w="9525">
            <a:noFill/>
            <a:miter lim="800000"/>
            <a:headEnd/>
            <a:tailEnd/>
          </a:ln>
        </p:spPr>
        <p:txBody>
          <a:bodyPr>
            <a:prstTxWarp prst="textNoShape">
              <a:avLst/>
            </a:prstTxWarp>
            <a:spAutoFit/>
          </a:bodyPr>
          <a:lstStyle/>
          <a:p>
            <a:pPr algn="ctr" eaLnBrk="0" hangingPunct="0"/>
            <a:r>
              <a:rPr lang="en-US" sz="1400"/>
              <a:t>   IFS    </a:t>
            </a:r>
            <a:r>
              <a:rPr lang="en-US" sz="1200"/>
              <a:t>T159</a:t>
            </a:r>
          </a:p>
        </p:txBody>
      </p:sp>
      <p:sp>
        <p:nvSpPr>
          <p:cNvPr id="41992" name="TextBox 17"/>
          <p:cNvSpPr txBox="1">
            <a:spLocks noChangeArrowheads="1"/>
          </p:cNvSpPr>
          <p:nvPr/>
        </p:nvSpPr>
        <p:spPr bwMode="auto">
          <a:xfrm>
            <a:off x="8153400" y="3657600"/>
            <a:ext cx="6858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T511</a:t>
            </a:r>
          </a:p>
        </p:txBody>
      </p:sp>
      <p:sp>
        <p:nvSpPr>
          <p:cNvPr id="41993" name="TextBox 18"/>
          <p:cNvSpPr txBox="1">
            <a:spLocks noChangeArrowheads="1"/>
          </p:cNvSpPr>
          <p:nvPr/>
        </p:nvSpPr>
        <p:spPr bwMode="auto">
          <a:xfrm>
            <a:off x="8153400" y="25146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 IFS  </a:t>
            </a:r>
            <a:r>
              <a:rPr lang="en-US" sz="1200"/>
              <a:t>T1279</a:t>
            </a:r>
          </a:p>
        </p:txBody>
      </p:sp>
      <p:sp>
        <p:nvSpPr>
          <p:cNvPr id="41994" name="TextBox 19"/>
          <p:cNvSpPr txBox="1">
            <a:spLocks noChangeArrowheads="1"/>
          </p:cNvSpPr>
          <p:nvPr/>
        </p:nvSpPr>
        <p:spPr bwMode="auto">
          <a:xfrm>
            <a:off x="8153400" y="12954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41995" name="TextBox 20"/>
          <p:cNvSpPr txBox="1">
            <a:spLocks noChangeArrowheads="1"/>
          </p:cNvSpPr>
          <p:nvPr/>
        </p:nvSpPr>
        <p:spPr bwMode="auto">
          <a:xfrm>
            <a:off x="304800" y="990600"/>
            <a:ext cx="4343400" cy="581025"/>
          </a:xfrm>
          <a:prstGeom prst="rect">
            <a:avLst/>
          </a:prstGeom>
          <a:noFill/>
          <a:ln w="9525">
            <a:noFill/>
            <a:miter lim="800000"/>
            <a:headEnd/>
            <a:tailEnd/>
          </a:ln>
        </p:spPr>
        <p:txBody>
          <a:bodyPr>
            <a:prstTxWarp prst="textNoShape">
              <a:avLst/>
            </a:prstTxWarp>
            <a:spAutoFit/>
          </a:bodyPr>
          <a:lstStyle/>
          <a:p>
            <a:pPr algn="ctr" eaLnBrk="0" hangingPunct="0"/>
            <a:r>
              <a:rPr lang="en-US" sz="1600">
                <a:latin typeface="Gill Sans" charset="0"/>
                <a:ea typeface="Gill Sans" charset="0"/>
                <a:cs typeface="Gill Sans" charset="0"/>
              </a:rPr>
              <a:t>Correlation of observed and simulated North Atlantic hurricane counts (detrended):</a:t>
            </a:r>
          </a:p>
        </p:txBody>
      </p:sp>
      <p:graphicFrame>
        <p:nvGraphicFramePr>
          <p:cNvPr id="42055" name="Group 71"/>
          <p:cNvGraphicFramePr>
            <a:graphicFrameLocks noGrp="1"/>
          </p:cNvGraphicFramePr>
          <p:nvPr/>
        </p:nvGraphicFramePr>
        <p:xfrm>
          <a:off x="228600" y="1676400"/>
          <a:ext cx="4648200" cy="1462089"/>
        </p:xfrm>
        <a:graphic>
          <a:graphicData uri="http://schemas.openxmlformats.org/drawingml/2006/table">
            <a:tbl>
              <a:tblPr/>
              <a:tblGrid>
                <a:gridCol w="685800"/>
                <a:gridCol w="439738"/>
                <a:gridCol w="441325"/>
                <a:gridCol w="439737"/>
                <a:gridCol w="439738"/>
                <a:gridCol w="441325"/>
                <a:gridCol w="439737"/>
                <a:gridCol w="439738"/>
                <a:gridCol w="441325"/>
                <a:gridCol w="439737"/>
              </a:tblGrid>
              <a:tr h="304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14/12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12/10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12/6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10/6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charset="-128"/>
                          <a:cs typeface="ＭＳ Ｐゴシック" charset="-128"/>
                        </a:rPr>
                        <a:t>spd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4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charset="-128"/>
                          <a:cs typeface="ＭＳ Ｐゴシック" charset="-128"/>
                        </a:rPr>
                        <a:t>T1279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0.53</a:t>
                      </a:r>
                      <a:endParaRPr kumimoji="0" lang="en-US" sz="1000" b="1" i="0" u="none" strike="noStrike" cap="none" normalizeH="0" baseline="30000" smtClean="0">
                        <a:ln>
                          <a:noFill/>
                        </a:ln>
                        <a:solidFill>
                          <a:srgbClr val="0000FF"/>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charset="-128"/>
                          <a:cs typeface="ＭＳ Ｐゴシック" charset="-128"/>
                        </a:rPr>
                        <a:t>T511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charset="-128"/>
                          <a:cs typeface="ＭＳ Ｐゴシック" charset="-128"/>
                        </a:rPr>
                        <a:t>T159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ea typeface="ＭＳ Ｐゴシック" charset="-128"/>
                          <a:cs typeface="ＭＳ Ｐゴシック" charset="-128"/>
                        </a:rPr>
                        <a:t>0.27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Arial" charset="0"/>
                          <a:ea typeface="ＭＳ Ｐゴシック" charset="-128"/>
                          <a:cs typeface="ＭＳ Ｐゴシック" charset="-128"/>
                        </a:rPr>
                        <a:t>0.46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ＭＳ Ｐゴシック"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42053" name="TextBox 22"/>
          <p:cNvSpPr txBox="1">
            <a:spLocks noChangeArrowheads="1"/>
          </p:cNvSpPr>
          <p:nvPr/>
        </p:nvSpPr>
        <p:spPr bwMode="auto">
          <a:xfrm>
            <a:off x="228600" y="3213100"/>
            <a:ext cx="4648200" cy="428625"/>
          </a:xfrm>
          <a:prstGeom prst="rect">
            <a:avLst/>
          </a:prstGeom>
          <a:noFill/>
          <a:ln w="9525">
            <a:noFill/>
            <a:miter lim="800000"/>
            <a:headEnd/>
            <a:tailEnd/>
          </a:ln>
        </p:spPr>
        <p:txBody>
          <a:bodyPr>
            <a:prstTxWarp prst="textNoShape">
              <a:avLst/>
            </a:prstTxWarp>
            <a:spAutoFit/>
          </a:bodyPr>
          <a:lstStyle/>
          <a:p>
            <a:pPr eaLnBrk="0" hangingPunct="0"/>
            <a:r>
              <a:rPr lang="en-US" sz="1100"/>
              <a:t>Blue color indicates results statistically significant at 95% confidence level</a:t>
            </a:r>
          </a:p>
        </p:txBody>
      </p:sp>
      <p:sp>
        <p:nvSpPr>
          <p:cNvPr id="42054" name="TextBox 23"/>
          <p:cNvSpPr txBox="1">
            <a:spLocks noChangeArrowheads="1"/>
          </p:cNvSpPr>
          <p:nvPr/>
        </p:nvSpPr>
        <p:spPr bwMode="auto">
          <a:xfrm>
            <a:off x="381000" y="4114800"/>
            <a:ext cx="4343400" cy="366713"/>
          </a:xfrm>
          <a:prstGeom prst="rect">
            <a:avLst/>
          </a:prstGeom>
          <a:noFill/>
          <a:ln w="9525">
            <a:noFill/>
            <a:miter lim="800000"/>
            <a:headEnd/>
            <a:tailEnd/>
          </a:ln>
        </p:spPr>
        <p:txBody>
          <a:bodyPr>
            <a:prstTxWarp prst="textNoShape">
              <a:avLst/>
            </a:prstTxWarp>
            <a:spAutoFit/>
          </a:bodyPr>
          <a:lstStyle/>
          <a:p>
            <a:pPr algn="ctr" eaLnBrk="0" hangingPunct="0"/>
            <a:r>
              <a:rPr lang="en-US" sz="1800">
                <a:latin typeface="Gill Sans" charset="0"/>
                <a:ea typeface="Gill Sans" charset="0"/>
                <a:cs typeface="Gill Sans" charset="0"/>
              </a:rPr>
              <a:t>T511 time series have no trend!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3"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44034"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44035"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44036"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19</a:t>
            </a:r>
            <a:endParaRPr lang="en-US" sz="1700">
              <a:latin typeface="Gill Sans" charset="0"/>
            </a:endParaRPr>
          </a:p>
        </p:txBody>
      </p:sp>
      <p:sp>
        <p:nvSpPr>
          <p:cNvPr id="44037"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b="1">
                <a:solidFill>
                  <a:schemeClr val="accent2"/>
                </a:solidFill>
                <a:latin typeface="Gill Sans" charset="0"/>
              </a:rPr>
              <a:t>Conclusions</a:t>
            </a:r>
          </a:p>
          <a:p>
            <a:pPr algn="ctr">
              <a:spcBef>
                <a:spcPct val="20000"/>
              </a:spcBef>
            </a:pPr>
            <a:endParaRPr lang="en-US" sz="3200" b="1"/>
          </a:p>
        </p:txBody>
      </p:sp>
      <p:sp>
        <p:nvSpPr>
          <p:cNvPr id="44038" name="Text Box 6"/>
          <p:cNvSpPr txBox="1">
            <a:spLocks noChangeArrowheads="1"/>
          </p:cNvSpPr>
          <p:nvPr/>
        </p:nvSpPr>
        <p:spPr bwMode="auto">
          <a:xfrm>
            <a:off x="914400" y="914400"/>
            <a:ext cx="7391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44039" name="Text Box 7"/>
          <p:cNvSpPr txBox="1">
            <a:spLocks noChangeArrowheads="1"/>
          </p:cNvSpPr>
          <p:nvPr/>
        </p:nvSpPr>
        <p:spPr bwMode="auto">
          <a:xfrm>
            <a:off x="762000" y="685800"/>
            <a:ext cx="7620000" cy="5340350"/>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2000">
                <a:latin typeface="Gill Sans" charset="0"/>
                <a:ea typeface="Gill Sans" charset="0"/>
                <a:cs typeface="Gill Sans" charset="0"/>
              </a:rPr>
              <a:t>  </a:t>
            </a:r>
            <a:r>
              <a:rPr lang="en-US" sz="1800">
                <a:latin typeface="Gill Sans" charset="0"/>
                <a:ea typeface="Gill Sans" charset="0"/>
                <a:cs typeface="Gill Sans" charset="0"/>
              </a:rPr>
              <a:t>In the North Atlantic, increase of model resolution leads to the enhancement of cyclogenesis off the coast of Africa and east of Florida.  Track density along the east coast of North America becomes more pronounced, although storms remain too far from the coast before recurving northeastward.</a:t>
            </a:r>
          </a:p>
          <a:p>
            <a:pPr eaLnBrk="0" hangingPunct="0"/>
            <a:endParaRPr lang="en-US" sz="1800">
              <a:latin typeface="Gill Sans" charset="0"/>
              <a:ea typeface="Gill Sans" charset="0"/>
              <a:cs typeface="Gill Sans" charset="0"/>
            </a:endParaRPr>
          </a:p>
          <a:p>
            <a:pPr eaLnBrk="0" hangingPunct="0">
              <a:buFontTx/>
              <a:buChar char="•"/>
            </a:pPr>
            <a:r>
              <a:rPr lang="en-US" sz="1800">
                <a:latin typeface="Gill Sans" charset="0"/>
                <a:ea typeface="Gill Sans" charset="0"/>
                <a:cs typeface="Gill Sans" charset="0"/>
              </a:rPr>
              <a:t>  In the summer hindcast simulations, the center of cyclogenesis east of Florida is present only at the highest model resolutions.  And tracks shift closer to the east coast of the U.S. in line with observations.</a:t>
            </a:r>
          </a:p>
          <a:p>
            <a:pPr eaLnBrk="0" hangingPunct="0"/>
            <a:endParaRPr lang="en-US" sz="1800">
              <a:latin typeface="Gill Sans" charset="0"/>
              <a:ea typeface="Gill Sans" charset="0"/>
              <a:cs typeface="Gill Sans" charset="0"/>
            </a:endParaRPr>
          </a:p>
          <a:p>
            <a:pPr eaLnBrk="0" hangingPunct="0">
              <a:buFontTx/>
              <a:buChar char="•"/>
            </a:pPr>
            <a:r>
              <a:rPr lang="en-US" sz="1800">
                <a:latin typeface="Gill Sans" charset="0"/>
                <a:ea typeface="Gill Sans" charset="0"/>
                <a:cs typeface="Gill Sans" charset="0"/>
              </a:rPr>
              <a:t>  In the West Pacific, cyclogenesis becomes more realistic with the increase of model resolution, except for the NICAM simulations likely due to the suppression of convection in this region.  Track density does not show much improvement, there are too many tracks in the central Pacific contrary to the observations.</a:t>
            </a:r>
          </a:p>
          <a:p>
            <a:pPr eaLnBrk="0" hangingPunct="0"/>
            <a:endParaRPr lang="en-US" sz="1800">
              <a:latin typeface="Gill Sans" charset="0"/>
              <a:ea typeface="Gill Sans" charset="0"/>
              <a:cs typeface="Gill Sans" charset="0"/>
            </a:endParaRPr>
          </a:p>
          <a:p>
            <a:pPr eaLnBrk="0" hangingPunct="0">
              <a:buFontTx/>
              <a:buChar char="•"/>
            </a:pPr>
            <a:r>
              <a:rPr lang="en-US" sz="1800">
                <a:latin typeface="Gill Sans" charset="0"/>
                <a:ea typeface="Gill Sans" charset="0"/>
                <a:cs typeface="Gill Sans" charset="0"/>
              </a:rPr>
              <a:t>  At all resolutions, IFS generates too many TCs with peak sustained surface winds of less than 20 m/s and too few TCs at the highest intensities.  In the NICAM simulations, this tendency is much less pronounced.  Both IFS and NICAM do not reproduce peak intensities that are observed.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1"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15362"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15363"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15364"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2</a:t>
            </a:r>
            <a:endParaRPr lang="en-US" sz="1700">
              <a:latin typeface="Gill Sans" charset="0"/>
            </a:endParaRPr>
          </a:p>
        </p:txBody>
      </p:sp>
      <p:sp>
        <p:nvSpPr>
          <p:cNvPr id="15365"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b="1">
                <a:solidFill>
                  <a:schemeClr val="accent2"/>
                </a:solidFill>
                <a:latin typeface="Gill Sans" charset="0"/>
              </a:rPr>
              <a:t>Outline</a:t>
            </a:r>
          </a:p>
          <a:p>
            <a:pPr algn="ctr">
              <a:spcBef>
                <a:spcPct val="20000"/>
              </a:spcBef>
            </a:pPr>
            <a:endParaRPr lang="en-US" sz="3200" b="1"/>
          </a:p>
        </p:txBody>
      </p:sp>
      <p:sp>
        <p:nvSpPr>
          <p:cNvPr id="15366" name="TextBox 8"/>
          <p:cNvSpPr txBox="1">
            <a:spLocks noChangeArrowheads="1"/>
          </p:cNvSpPr>
          <p:nvPr/>
        </p:nvSpPr>
        <p:spPr bwMode="auto">
          <a:xfrm>
            <a:off x="1447800" y="990600"/>
            <a:ext cx="6248400" cy="3902075"/>
          </a:xfrm>
          <a:prstGeom prst="rect">
            <a:avLst/>
          </a:prstGeom>
          <a:noFill/>
          <a:ln w="9525">
            <a:noFill/>
            <a:miter lim="800000"/>
            <a:headEnd/>
            <a:tailEnd/>
          </a:ln>
        </p:spPr>
        <p:txBody>
          <a:bodyPr>
            <a:prstTxWarp prst="textNoShape">
              <a:avLst/>
            </a:prstTxWarp>
            <a:spAutoFit/>
          </a:bodyPr>
          <a:lstStyle/>
          <a:p>
            <a:pPr eaLnBrk="0" hangingPunct="0">
              <a:lnSpc>
                <a:spcPct val="150000"/>
              </a:lnSpc>
              <a:buFont typeface="Arial" charset="0"/>
              <a:buChar char="•"/>
            </a:pPr>
            <a:r>
              <a:rPr lang="en-US" sz="2000">
                <a:latin typeface="Gill Sans" charset="0"/>
                <a:ea typeface="Gill Sans" charset="0"/>
                <a:cs typeface="Gill Sans" charset="0"/>
              </a:rPr>
              <a:t>  Tracking and identification of tropical cyclones (TCs)</a:t>
            </a:r>
          </a:p>
          <a:p>
            <a:pPr eaLnBrk="0" hangingPunct="0">
              <a:lnSpc>
                <a:spcPct val="150000"/>
              </a:lnSpc>
              <a:buFont typeface="Arial" charset="0"/>
              <a:buChar char="•"/>
            </a:pPr>
            <a:r>
              <a:rPr lang="en-US" sz="2000">
                <a:latin typeface="Gill Sans" charset="0"/>
                <a:ea typeface="Gill Sans" charset="0"/>
                <a:cs typeface="Gill Sans" charset="0"/>
              </a:rPr>
              <a:t>  Experimental data and observations</a:t>
            </a:r>
          </a:p>
          <a:p>
            <a:pPr eaLnBrk="0" hangingPunct="0">
              <a:lnSpc>
                <a:spcPct val="150000"/>
              </a:lnSpc>
              <a:buFont typeface="Arial" charset="0"/>
              <a:buChar char="•"/>
            </a:pPr>
            <a:r>
              <a:rPr lang="en-US" sz="2000">
                <a:latin typeface="Gill Sans" charset="0"/>
                <a:ea typeface="Gill Sans" charset="0"/>
                <a:cs typeface="Gill Sans" charset="0"/>
              </a:rPr>
              <a:t>  Focus of the analysis:</a:t>
            </a:r>
          </a:p>
          <a:p>
            <a:pPr lvl="1" eaLnBrk="0" hangingPunct="0">
              <a:buSzPct val="50000"/>
              <a:buFont typeface="Wingdings" charset="2"/>
              <a:buChar char="²"/>
            </a:pPr>
            <a:r>
              <a:rPr lang="en-US" sz="2000">
                <a:latin typeface="Gill Sans" charset="0"/>
                <a:ea typeface="Gill Sans" charset="0"/>
                <a:cs typeface="Gill Sans" charset="0"/>
              </a:rPr>
              <a:t>  Genesis and track densities</a:t>
            </a:r>
          </a:p>
          <a:p>
            <a:pPr lvl="1" eaLnBrk="0" hangingPunct="0">
              <a:buSzPct val="50000"/>
              <a:buFont typeface="Wingdings" charset="2"/>
              <a:buChar char="²"/>
            </a:pPr>
            <a:r>
              <a:rPr lang="en-US" sz="2000">
                <a:latin typeface="Gill Sans" charset="0"/>
                <a:ea typeface="Gill Sans" charset="0"/>
                <a:cs typeface="Gill Sans" charset="0"/>
              </a:rPr>
              <a:t>  Intensity distribution</a:t>
            </a:r>
          </a:p>
          <a:p>
            <a:pPr lvl="1" eaLnBrk="0" hangingPunct="0">
              <a:buSzPct val="50000"/>
              <a:buFont typeface="Wingdings" charset="2"/>
              <a:buChar char="²"/>
            </a:pPr>
            <a:r>
              <a:rPr lang="en-US" sz="2000">
                <a:latin typeface="Gill Sans" charset="0"/>
                <a:ea typeface="Gill Sans" charset="0"/>
                <a:cs typeface="Gill Sans" charset="0"/>
              </a:rPr>
              <a:t>  (Interannual variability of the North Atlantic TCs)</a:t>
            </a:r>
          </a:p>
          <a:p>
            <a:pPr eaLnBrk="0" hangingPunct="0">
              <a:lnSpc>
                <a:spcPct val="150000"/>
              </a:lnSpc>
              <a:buFont typeface="Arial" charset="0"/>
              <a:buChar char="•"/>
            </a:pPr>
            <a:r>
              <a:rPr lang="en-US" sz="2000">
                <a:latin typeface="Gill Sans" charset="0"/>
                <a:ea typeface="Gill Sans" charset="0"/>
                <a:cs typeface="Gill Sans" charset="0"/>
              </a:rPr>
              <a:t>  Domains:</a:t>
            </a:r>
          </a:p>
          <a:p>
            <a:pPr lvl="1" eaLnBrk="0" hangingPunct="0">
              <a:buSzPct val="50000"/>
              <a:buFont typeface="Wingdings" charset="2"/>
              <a:buChar char="²"/>
            </a:pPr>
            <a:r>
              <a:rPr lang="en-US" sz="2000">
                <a:latin typeface="Gill Sans" charset="0"/>
                <a:ea typeface="Gill Sans" charset="0"/>
                <a:cs typeface="Gill Sans" charset="0"/>
              </a:rPr>
              <a:t>  North Atlantic</a:t>
            </a:r>
          </a:p>
          <a:p>
            <a:pPr lvl="1" eaLnBrk="0" hangingPunct="0">
              <a:buSzPct val="50000"/>
              <a:buFont typeface="Wingdings" charset="2"/>
              <a:buChar char="²"/>
            </a:pPr>
            <a:r>
              <a:rPr lang="en-US" sz="2000">
                <a:latin typeface="Gill Sans" charset="0"/>
                <a:ea typeface="Gill Sans" charset="0"/>
                <a:cs typeface="Gill Sans" charset="0"/>
              </a:rPr>
              <a:t>  Northern Hemisphere</a:t>
            </a:r>
          </a:p>
          <a:p>
            <a:pPr eaLnBrk="0" hangingPunct="0">
              <a:lnSpc>
                <a:spcPct val="150000"/>
              </a:lnSpc>
              <a:buSzPct val="100000"/>
              <a:buFont typeface="Arial" charset="0"/>
              <a:buChar char="•"/>
            </a:pPr>
            <a:r>
              <a:rPr lang="en-US" sz="2000">
                <a:latin typeface="Gill Sans" charset="0"/>
                <a:ea typeface="Gill Sans" charset="0"/>
                <a:cs typeface="Gill Sans" charset="0"/>
              </a:rPr>
              <a:t>  Conclusions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16386"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16387"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16388"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3</a:t>
            </a:r>
            <a:endParaRPr lang="en-US" sz="1700">
              <a:latin typeface="Gill Sans" charset="0"/>
            </a:endParaRPr>
          </a:p>
        </p:txBody>
      </p:sp>
      <p:sp>
        <p:nvSpPr>
          <p:cNvPr id="16389" name="Rectangle 3"/>
          <p:cNvSpPr>
            <a:spLocks noChangeArrowheads="1"/>
          </p:cNvSpPr>
          <p:nvPr/>
        </p:nvSpPr>
        <p:spPr bwMode="auto">
          <a:xfrm>
            <a:off x="1714500" y="152400"/>
            <a:ext cx="57150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Tracking and Identification of TCs</a:t>
            </a:r>
          </a:p>
          <a:p>
            <a:pPr algn="ctr">
              <a:spcBef>
                <a:spcPct val="20000"/>
              </a:spcBef>
            </a:pPr>
            <a:endParaRPr lang="en-US" sz="3200" b="1"/>
          </a:p>
        </p:txBody>
      </p:sp>
      <p:sp>
        <p:nvSpPr>
          <p:cNvPr id="16390" name="Rectangle 7"/>
          <p:cNvSpPr>
            <a:spLocks noChangeArrowheads="1"/>
          </p:cNvSpPr>
          <p:nvPr/>
        </p:nvSpPr>
        <p:spPr bwMode="auto">
          <a:xfrm>
            <a:off x="1581150" y="914400"/>
            <a:ext cx="5981700" cy="1479550"/>
          </a:xfrm>
          <a:prstGeom prst="rect">
            <a:avLst/>
          </a:prstGeom>
          <a:noFill/>
          <a:ln w="9525">
            <a:noFill/>
            <a:miter lim="800000"/>
            <a:headEnd/>
            <a:tailEnd/>
          </a:ln>
        </p:spPr>
        <p:txBody>
          <a:bodyPr>
            <a:prstTxWarp prst="textNoShape">
              <a:avLst/>
            </a:prstTxWarp>
            <a:spAutoFit/>
          </a:bodyPr>
          <a:lstStyle/>
          <a:p>
            <a:pPr eaLnBrk="0" hangingPunct="0"/>
            <a:r>
              <a:rPr lang="en-US" sz="1800" b="1">
                <a:latin typeface="Gill Sans" charset="0"/>
              </a:rPr>
              <a:t>Hodges Method for detection and tracking of tropical vortices:</a:t>
            </a:r>
          </a:p>
          <a:p>
            <a:pPr eaLnBrk="0" hangingPunct="0">
              <a:lnSpc>
                <a:spcPts val="2200"/>
              </a:lnSpc>
              <a:buFont typeface="Wingdings" charset="2"/>
              <a:buChar char="§"/>
            </a:pPr>
            <a:r>
              <a:rPr lang="en-US" sz="1600">
                <a:latin typeface="Gill Sans" charset="0"/>
              </a:rPr>
              <a:t>  850-hPa relative vorticity max (NH)</a:t>
            </a:r>
          </a:p>
          <a:p>
            <a:pPr eaLnBrk="0" hangingPunct="0">
              <a:lnSpc>
                <a:spcPts val="2200"/>
              </a:lnSpc>
              <a:buFont typeface="Wingdings" charset="2"/>
              <a:buChar char="§"/>
            </a:pPr>
            <a:r>
              <a:rPr lang="en-US" sz="1600">
                <a:latin typeface="Gill Sans" charset="0"/>
              </a:rPr>
              <a:t>  Lifetime </a:t>
            </a:r>
            <a:r>
              <a:rPr lang="en-US" sz="1600">
                <a:latin typeface="Gill Sans" charset="0"/>
                <a:sym typeface="Symbol" charset="2"/>
              </a:rPr>
              <a:t></a:t>
            </a:r>
            <a:r>
              <a:rPr lang="en-US" sz="1600">
                <a:latin typeface="Gill Sans" charset="0"/>
              </a:rPr>
              <a:t> 2 days</a:t>
            </a:r>
          </a:p>
          <a:p>
            <a:pPr eaLnBrk="0" hangingPunct="0">
              <a:lnSpc>
                <a:spcPts val="2200"/>
              </a:lnSpc>
              <a:buFont typeface="Wingdings" charset="2"/>
              <a:buChar char="§"/>
            </a:pPr>
            <a:r>
              <a:rPr lang="en-US" sz="1600">
                <a:latin typeface="Gill Sans" charset="0"/>
              </a:rPr>
              <a:t>  Cyclogenesis within 0 - 20N over land and 0 - 30N over oceans</a:t>
            </a:r>
          </a:p>
        </p:txBody>
      </p:sp>
      <p:sp>
        <p:nvSpPr>
          <p:cNvPr id="16391" name="TextBox 8"/>
          <p:cNvSpPr txBox="1">
            <a:spLocks noChangeArrowheads="1"/>
          </p:cNvSpPr>
          <p:nvPr/>
        </p:nvSpPr>
        <p:spPr bwMode="auto">
          <a:xfrm>
            <a:off x="1752600" y="3109913"/>
            <a:ext cx="6305550" cy="3094037"/>
          </a:xfrm>
          <a:prstGeom prst="rect">
            <a:avLst/>
          </a:prstGeom>
          <a:noFill/>
          <a:ln w="9525">
            <a:noFill/>
            <a:miter lim="800000"/>
            <a:headEnd/>
            <a:tailEnd/>
          </a:ln>
        </p:spPr>
        <p:txBody>
          <a:bodyPr>
            <a:prstTxWarp prst="textNoShape">
              <a:avLst/>
            </a:prstTxWarp>
            <a:spAutoFit/>
          </a:bodyPr>
          <a:lstStyle/>
          <a:p>
            <a:pPr eaLnBrk="0" hangingPunct="0"/>
            <a:r>
              <a:rPr lang="en-US" sz="1800" b="1">
                <a:solidFill>
                  <a:srgbClr val="800000"/>
                </a:solidFill>
                <a:latin typeface="Gill Sans" charset="0"/>
              </a:rPr>
              <a:t>(</a:t>
            </a:r>
            <a:r>
              <a:rPr lang="en-US" sz="1800" b="1">
                <a:solidFill>
                  <a:srgbClr val="800000"/>
                </a:solidFill>
                <a:latin typeface="Lucida Grande" charset="0"/>
              </a:rPr>
              <a:t>ξ</a:t>
            </a:r>
            <a:r>
              <a:rPr lang="en-US" sz="1800" b="1" baseline="-25000">
                <a:solidFill>
                  <a:srgbClr val="800000"/>
                </a:solidFill>
                <a:latin typeface="Gill Sans" charset="0"/>
              </a:rPr>
              <a:t>i</a:t>
            </a:r>
            <a:r>
              <a:rPr lang="en-US" sz="1800" b="1">
                <a:solidFill>
                  <a:srgbClr val="800000"/>
                </a:solidFill>
                <a:latin typeface="Gill Sans" charset="0"/>
              </a:rPr>
              <a:t> / </a:t>
            </a:r>
            <a:r>
              <a:rPr lang="en-US" sz="1800" b="1">
                <a:solidFill>
                  <a:srgbClr val="800000"/>
                </a:solidFill>
                <a:latin typeface="Lucida Grande" charset="0"/>
              </a:rPr>
              <a:t>ξ</a:t>
            </a:r>
            <a:r>
              <a:rPr lang="en-US" sz="1800" b="1" baseline="-25000">
                <a:solidFill>
                  <a:srgbClr val="800000"/>
                </a:solidFill>
                <a:latin typeface="Gill Sans" charset="0"/>
              </a:rPr>
              <a:t>v</a:t>
            </a:r>
            <a:r>
              <a:rPr lang="en-US" sz="1800" b="1">
                <a:solidFill>
                  <a:srgbClr val="800000"/>
                </a:solidFill>
                <a:latin typeface="Gill Sans" charset="0"/>
              </a:rPr>
              <a:t>)</a:t>
            </a:r>
            <a:r>
              <a:rPr lang="en-US" sz="1800" b="1" baseline="30000">
                <a:solidFill>
                  <a:srgbClr val="800000"/>
                </a:solidFill>
                <a:latin typeface="Gill Sans" charset="0"/>
              </a:rPr>
              <a:t>*</a:t>
            </a:r>
          </a:p>
          <a:p>
            <a:pPr eaLnBrk="0" hangingPunct="0"/>
            <a:endParaRPr lang="en-US" sz="1400">
              <a:latin typeface="Gill Sans" charset="0"/>
            </a:endParaRPr>
          </a:p>
          <a:p>
            <a:pPr lvl="1" eaLnBrk="0" hangingPunct="0">
              <a:lnSpc>
                <a:spcPts val="2200"/>
              </a:lnSpc>
              <a:buFont typeface="Wingdings" charset="2"/>
              <a:buChar char="§"/>
            </a:pPr>
            <a:r>
              <a:rPr lang="en-US" sz="1600">
                <a:latin typeface="Gill Sans" charset="0"/>
              </a:rPr>
              <a:t>  </a:t>
            </a:r>
            <a:r>
              <a:rPr lang="en-US" sz="1600">
                <a:latin typeface="Lucida Grande" charset="0"/>
              </a:rPr>
              <a:t>ξ</a:t>
            </a:r>
            <a:r>
              <a:rPr lang="en-US" sz="1600" baseline="-25000">
                <a:latin typeface="Gill Sans" charset="0"/>
              </a:rPr>
              <a:t>i</a:t>
            </a:r>
            <a:r>
              <a:rPr lang="en-US" sz="1600">
                <a:latin typeface="Gill Sans" charset="0"/>
              </a:rPr>
              <a:t> - 850-hPa relative vorticity threshold,</a:t>
            </a:r>
          </a:p>
          <a:p>
            <a:pPr lvl="1" eaLnBrk="0" hangingPunct="0">
              <a:lnSpc>
                <a:spcPts val="2200"/>
              </a:lnSpc>
              <a:buFont typeface="Wingdings" charset="2"/>
              <a:buChar char="§"/>
            </a:pPr>
            <a:r>
              <a:rPr lang="en-US" sz="1600">
                <a:latin typeface="Gill Sans" charset="0"/>
              </a:rPr>
              <a:t>  </a:t>
            </a:r>
            <a:r>
              <a:rPr lang="en-US" sz="1600">
                <a:latin typeface="Lucida Grande" charset="0"/>
              </a:rPr>
              <a:t>ξ</a:t>
            </a:r>
            <a:r>
              <a:rPr lang="en-US" sz="1600" baseline="-25000">
                <a:latin typeface="Gill Sans" charset="0"/>
              </a:rPr>
              <a:t>v</a:t>
            </a:r>
            <a:r>
              <a:rPr lang="en-US" sz="1600">
                <a:latin typeface="Gill Sans" charset="0"/>
              </a:rPr>
              <a:t> - threshold for the difference in vorticity between 850 and 250-hPa</a:t>
            </a:r>
          </a:p>
          <a:p>
            <a:pPr lvl="1" eaLnBrk="0" hangingPunct="0">
              <a:lnSpc>
                <a:spcPts val="2200"/>
              </a:lnSpc>
              <a:buFont typeface="Wingdings" charset="2"/>
              <a:buChar char="§"/>
            </a:pPr>
            <a:r>
              <a:rPr lang="en-US" sz="1600">
                <a:latin typeface="Gill Sans" charset="0"/>
              </a:rPr>
              <a:t>  </a:t>
            </a:r>
            <a:r>
              <a:rPr lang="en-US" sz="1600">
                <a:latin typeface="Lucida Grande" charset="0"/>
              </a:rPr>
              <a:t>ξ</a:t>
            </a:r>
            <a:r>
              <a:rPr lang="en-US" sz="1600" baseline="-25000">
                <a:latin typeface="Gill Sans" charset="0"/>
              </a:rPr>
              <a:t>i</a:t>
            </a:r>
            <a:r>
              <a:rPr lang="en-US" sz="1600">
                <a:latin typeface="Gill Sans" charset="0"/>
              </a:rPr>
              <a:t> / </a:t>
            </a:r>
            <a:r>
              <a:rPr lang="en-US" sz="1600">
                <a:latin typeface="Lucida Grande" charset="0"/>
              </a:rPr>
              <a:t>ξ</a:t>
            </a:r>
            <a:r>
              <a:rPr lang="en-US" sz="1600" baseline="-25000">
                <a:latin typeface="Gill Sans" charset="0"/>
              </a:rPr>
              <a:t>v</a:t>
            </a:r>
            <a:r>
              <a:rPr lang="en-US" sz="1600">
                <a:latin typeface="Gill Sans" charset="0"/>
              </a:rPr>
              <a:t> must hold for at least 1 day</a:t>
            </a:r>
          </a:p>
          <a:p>
            <a:pPr lvl="1" eaLnBrk="0" hangingPunct="0">
              <a:lnSpc>
                <a:spcPts val="2200"/>
              </a:lnSpc>
              <a:buFont typeface="Wingdings" charset="2"/>
              <a:buChar char="§"/>
            </a:pPr>
            <a:r>
              <a:rPr lang="en-US" sz="1600">
                <a:latin typeface="Gill Sans" charset="0"/>
              </a:rPr>
              <a:t>  vorticity max must exist at each level between 850 and 250-hPa</a:t>
            </a:r>
          </a:p>
          <a:p>
            <a:pPr lvl="1" eaLnBrk="0" hangingPunct="0">
              <a:lnSpc>
                <a:spcPts val="2200"/>
              </a:lnSpc>
            </a:pPr>
            <a:endParaRPr lang="en-US" sz="1600">
              <a:latin typeface="Gill Sans" charset="0"/>
            </a:endParaRPr>
          </a:p>
          <a:p>
            <a:pPr eaLnBrk="0" hangingPunct="0">
              <a:lnSpc>
                <a:spcPts val="2200"/>
              </a:lnSpc>
            </a:pPr>
            <a:r>
              <a:rPr lang="en-US" sz="1600">
                <a:latin typeface="Gill Sans" charset="0"/>
              </a:rPr>
              <a:t>This method requires calibration against observations</a:t>
            </a:r>
          </a:p>
          <a:p>
            <a:pPr eaLnBrk="0" hangingPunct="0">
              <a:lnSpc>
                <a:spcPts val="2200"/>
              </a:lnSpc>
            </a:pPr>
            <a:endParaRPr lang="en-US" sz="1600">
              <a:latin typeface="Gill Sans" charset="0"/>
            </a:endParaRPr>
          </a:p>
          <a:p>
            <a:pPr eaLnBrk="0" hangingPunct="0">
              <a:lnSpc>
                <a:spcPts val="2200"/>
              </a:lnSpc>
            </a:pPr>
            <a:r>
              <a:rPr lang="en-US" sz="1400" b="1">
                <a:solidFill>
                  <a:srgbClr val="800000"/>
                </a:solidFill>
                <a:latin typeface="Gill Sans" charset="0"/>
              </a:rPr>
              <a:t>* </a:t>
            </a:r>
            <a:r>
              <a:rPr lang="en-US" sz="1400">
                <a:solidFill>
                  <a:srgbClr val="800000"/>
                </a:solidFill>
                <a:latin typeface="Gill Sans" charset="0"/>
              </a:rPr>
              <a:t>For all IFS simulations, vorticity is at the N80 resolution</a:t>
            </a:r>
            <a:endParaRPr lang="en-US" sz="1400"/>
          </a:p>
        </p:txBody>
      </p:sp>
      <p:sp>
        <p:nvSpPr>
          <p:cNvPr id="16392" name="TextBox 9"/>
          <p:cNvSpPr txBox="1">
            <a:spLocks noChangeArrowheads="1"/>
          </p:cNvSpPr>
          <p:nvPr/>
        </p:nvSpPr>
        <p:spPr bwMode="auto">
          <a:xfrm>
            <a:off x="1600200" y="2743200"/>
            <a:ext cx="6705600" cy="366713"/>
          </a:xfrm>
          <a:prstGeom prst="rect">
            <a:avLst/>
          </a:prstGeom>
          <a:noFill/>
          <a:ln w="9525">
            <a:noFill/>
            <a:miter lim="800000"/>
            <a:headEnd/>
            <a:tailEnd/>
          </a:ln>
        </p:spPr>
        <p:txBody>
          <a:bodyPr>
            <a:prstTxWarp prst="textNoShape">
              <a:avLst/>
            </a:prstTxWarp>
            <a:spAutoFit/>
          </a:bodyPr>
          <a:lstStyle/>
          <a:p>
            <a:pPr eaLnBrk="0" hangingPunct="0"/>
            <a:r>
              <a:rPr lang="en-US" sz="1800" b="1">
                <a:latin typeface="Gill Sans" charset="0"/>
              </a:rPr>
              <a:t>TC Identification Criteria I </a:t>
            </a:r>
            <a:r>
              <a:rPr lang="en-US" sz="1600" b="1">
                <a:latin typeface="Gill Sans" charset="0"/>
              </a:rPr>
              <a:t>(after Bengtsson et al. 2007)</a:t>
            </a:r>
            <a:r>
              <a:rPr lang="en-US" sz="1800" b="1">
                <a:latin typeface="Gill Sans"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6" descr="2010COLAlogo2.jpg"/>
          <p:cNvPicPr>
            <a:picLocks noChangeAspect="1"/>
          </p:cNvPicPr>
          <p:nvPr/>
        </p:nvPicPr>
        <p:blipFill>
          <a:blip r:embed="rId3"/>
          <a:srcRect/>
          <a:stretch>
            <a:fillRect/>
          </a:stretch>
        </p:blipFill>
        <p:spPr bwMode="auto">
          <a:xfrm>
            <a:off x="0" y="6276975"/>
            <a:ext cx="1752600" cy="581025"/>
          </a:xfrm>
          <a:prstGeom prst="rect">
            <a:avLst/>
          </a:prstGeom>
          <a:noFill/>
          <a:ln w="9525">
            <a:noFill/>
            <a:miter lim="800000"/>
            <a:headEnd/>
            <a:tailEnd/>
          </a:ln>
        </p:spPr>
      </p:pic>
      <p:sp>
        <p:nvSpPr>
          <p:cNvPr id="17410"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17411"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17412"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4</a:t>
            </a:r>
            <a:endParaRPr lang="en-US" sz="1700">
              <a:latin typeface="Gill Sans" charset="0"/>
            </a:endParaRPr>
          </a:p>
        </p:txBody>
      </p:sp>
      <p:sp>
        <p:nvSpPr>
          <p:cNvPr id="17413" name="Rectangle 3"/>
          <p:cNvSpPr>
            <a:spLocks noChangeArrowheads="1"/>
          </p:cNvSpPr>
          <p:nvPr/>
        </p:nvSpPr>
        <p:spPr bwMode="auto">
          <a:xfrm>
            <a:off x="1714500" y="152400"/>
            <a:ext cx="57150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Tracking and Identification of TCs</a:t>
            </a:r>
          </a:p>
          <a:p>
            <a:pPr algn="ctr">
              <a:spcBef>
                <a:spcPct val="20000"/>
              </a:spcBef>
            </a:pPr>
            <a:endParaRPr lang="en-US" sz="3200" b="1"/>
          </a:p>
        </p:txBody>
      </p:sp>
      <p:sp>
        <p:nvSpPr>
          <p:cNvPr id="17414" name="TextBox 8"/>
          <p:cNvSpPr txBox="1">
            <a:spLocks noChangeArrowheads="1"/>
          </p:cNvSpPr>
          <p:nvPr/>
        </p:nvSpPr>
        <p:spPr bwMode="auto">
          <a:xfrm>
            <a:off x="381000" y="1525588"/>
            <a:ext cx="4648200" cy="3170237"/>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800000"/>
                </a:solidFill>
                <a:latin typeface="Gill Sans" charset="0"/>
              </a:rPr>
              <a:t>Maximum surface wind speed of a TC must reach </a:t>
            </a:r>
            <a:r>
              <a:rPr lang="en-US" sz="1800" b="1">
                <a:solidFill>
                  <a:srgbClr val="800000"/>
                </a:solidFill>
                <a:latin typeface="Gill Sans" charset="0"/>
              </a:rPr>
              <a:t>V</a:t>
            </a:r>
            <a:r>
              <a:rPr lang="en-US" sz="1800" b="1" baseline="-25000">
                <a:solidFill>
                  <a:srgbClr val="800000"/>
                </a:solidFill>
                <a:latin typeface="Gill Sans" charset="0"/>
              </a:rPr>
              <a:t>m </a:t>
            </a:r>
            <a:r>
              <a:rPr lang="en-US" sz="1800">
                <a:solidFill>
                  <a:srgbClr val="800000"/>
                </a:solidFill>
                <a:latin typeface="Gill Sans" charset="0"/>
              </a:rPr>
              <a:t>(Tropical Storm threshold) adjusted for model resolution:</a:t>
            </a:r>
          </a:p>
          <a:p>
            <a:pPr eaLnBrk="0" hangingPunct="0">
              <a:lnSpc>
                <a:spcPts val="1263"/>
              </a:lnSpc>
            </a:pPr>
            <a:endParaRPr lang="en-US" sz="1800" b="1">
              <a:solidFill>
                <a:srgbClr val="800000"/>
              </a:solidFill>
              <a:latin typeface="Gill Sans" charset="0"/>
            </a:endParaRPr>
          </a:p>
          <a:p>
            <a:pPr lvl="1" eaLnBrk="0" hangingPunct="0">
              <a:lnSpc>
                <a:spcPts val="2200"/>
              </a:lnSpc>
            </a:pPr>
            <a:r>
              <a:rPr lang="en-US" sz="1800" b="1">
                <a:latin typeface="Gill Sans" charset="0"/>
              </a:rPr>
              <a:t>V</a:t>
            </a:r>
            <a:r>
              <a:rPr lang="en-US" sz="1800" b="1" baseline="-25000">
                <a:latin typeface="Gill Sans" charset="0"/>
              </a:rPr>
              <a:t>m15</a:t>
            </a:r>
            <a:r>
              <a:rPr lang="en-US" sz="1800" b="1">
                <a:latin typeface="Gill Sans" charset="0"/>
              </a:rPr>
              <a:t> =  V</a:t>
            </a:r>
            <a:r>
              <a:rPr lang="en-US" sz="1800" b="1" baseline="-25000">
                <a:latin typeface="Gill Sans" charset="0"/>
              </a:rPr>
              <a:t>m10</a:t>
            </a:r>
            <a:r>
              <a:rPr lang="en-US" sz="1800" b="1">
                <a:latin typeface="Gill Sans" charset="0"/>
              </a:rPr>
              <a:t> = 0.88 * V</a:t>
            </a:r>
            <a:r>
              <a:rPr lang="en-US" sz="1800" b="1" baseline="-25000">
                <a:latin typeface="Gill Sans" charset="0"/>
              </a:rPr>
              <a:t>m1</a:t>
            </a:r>
            <a:r>
              <a:rPr lang="en-US" sz="1800">
                <a:latin typeface="Gill Sans" charset="0"/>
              </a:rPr>
              <a:t>,</a:t>
            </a:r>
          </a:p>
          <a:p>
            <a:pPr lvl="1" eaLnBrk="0" hangingPunct="0">
              <a:lnSpc>
                <a:spcPts val="2200"/>
              </a:lnSpc>
            </a:pPr>
            <a:endParaRPr lang="en-US" sz="1800">
              <a:latin typeface="Gill Sans" charset="0"/>
            </a:endParaRPr>
          </a:p>
          <a:p>
            <a:pPr eaLnBrk="0" hangingPunct="0">
              <a:lnSpc>
                <a:spcPts val="2200"/>
              </a:lnSpc>
            </a:pPr>
            <a:r>
              <a:rPr lang="en-US" sz="1800">
                <a:latin typeface="Gill Sans" charset="0"/>
              </a:rPr>
              <a:t>where </a:t>
            </a:r>
            <a:r>
              <a:rPr lang="en-US" sz="2000" b="1">
                <a:latin typeface="Gill Sans" charset="0"/>
              </a:rPr>
              <a:t>V</a:t>
            </a:r>
            <a:r>
              <a:rPr lang="en-US" sz="2000" b="1" baseline="-25000">
                <a:latin typeface="Gill Sans" charset="0"/>
              </a:rPr>
              <a:t>m1</a:t>
            </a:r>
            <a:r>
              <a:rPr lang="en-US" sz="1800" b="1">
                <a:latin typeface="Gill Sans" charset="0"/>
              </a:rPr>
              <a:t> </a:t>
            </a:r>
            <a:r>
              <a:rPr lang="en-US" sz="1800">
                <a:latin typeface="Gill Sans" charset="0"/>
              </a:rPr>
              <a:t> = 17.5 m/s (1-min ave.)</a:t>
            </a:r>
          </a:p>
          <a:p>
            <a:pPr eaLnBrk="0" hangingPunct="0">
              <a:lnSpc>
                <a:spcPts val="1125"/>
              </a:lnSpc>
            </a:pPr>
            <a:r>
              <a:rPr lang="en-US" sz="1800" b="1">
                <a:solidFill>
                  <a:srgbClr val="800000"/>
                </a:solidFill>
                <a:latin typeface="Gill Sans" charset="0"/>
              </a:rPr>
              <a:t>	</a:t>
            </a:r>
            <a:endParaRPr lang="en-US" sz="1600" b="1">
              <a:latin typeface="Gill Sans" charset="0"/>
            </a:endParaRPr>
          </a:p>
          <a:p>
            <a:pPr eaLnBrk="0" hangingPunct="0"/>
            <a:r>
              <a:rPr lang="en-US" sz="1800" b="1">
                <a:solidFill>
                  <a:srgbClr val="333399"/>
                </a:solidFill>
                <a:latin typeface="Gill Sans" charset="0"/>
              </a:rPr>
              <a:t>T1279:</a:t>
            </a:r>
            <a:r>
              <a:rPr lang="en-US" sz="1600" b="1">
                <a:latin typeface="Gill Sans" charset="0"/>
              </a:rPr>
              <a:t>		V</a:t>
            </a:r>
            <a:r>
              <a:rPr lang="en-US" sz="1600" b="1" baseline="-25000">
                <a:latin typeface="Gill Sans" charset="0"/>
              </a:rPr>
              <a:t>m</a:t>
            </a:r>
            <a:r>
              <a:rPr lang="en-US" sz="1600" b="1">
                <a:latin typeface="Gill Sans" charset="0"/>
              </a:rPr>
              <a:t> = V</a:t>
            </a:r>
            <a:r>
              <a:rPr lang="en-US" sz="1600" b="1" baseline="-25000">
                <a:latin typeface="Gill Sans" charset="0"/>
              </a:rPr>
              <a:t>m10 </a:t>
            </a:r>
            <a:r>
              <a:rPr lang="en-US" sz="1600">
                <a:latin typeface="Gill Sans" charset="0"/>
              </a:rPr>
              <a:t>=  15.4 m/s</a:t>
            </a:r>
          </a:p>
          <a:p>
            <a:pPr eaLnBrk="0" hangingPunct="0">
              <a:lnSpc>
                <a:spcPts val="2200"/>
              </a:lnSpc>
            </a:pPr>
            <a:r>
              <a:rPr lang="en-US" sz="1800" b="1">
                <a:solidFill>
                  <a:srgbClr val="333399"/>
                </a:solidFill>
                <a:latin typeface="Gill Sans" charset="0"/>
              </a:rPr>
              <a:t>T511 adj. :</a:t>
            </a:r>
            <a:r>
              <a:rPr lang="en-US" sz="1600">
                <a:latin typeface="Gill Sans" charset="0"/>
              </a:rPr>
              <a:t> 	</a:t>
            </a:r>
            <a:r>
              <a:rPr lang="en-US" sz="1600" b="1">
                <a:latin typeface="Gill Sans" charset="0"/>
              </a:rPr>
              <a:t>V</a:t>
            </a:r>
            <a:r>
              <a:rPr lang="en-US" sz="1600" b="1" baseline="-25000">
                <a:latin typeface="Gill Sans" charset="0"/>
              </a:rPr>
              <a:t>m</a:t>
            </a:r>
            <a:r>
              <a:rPr lang="en-US" sz="1600" b="1">
                <a:latin typeface="Gill Sans" charset="0"/>
              </a:rPr>
              <a:t> =</a:t>
            </a:r>
            <a:r>
              <a:rPr lang="en-US" sz="1600">
                <a:latin typeface="Gill Sans" charset="0"/>
              </a:rPr>
              <a:t>  14.1 m/s</a:t>
            </a:r>
          </a:p>
          <a:p>
            <a:pPr eaLnBrk="0" hangingPunct="0">
              <a:lnSpc>
                <a:spcPts val="2200"/>
              </a:lnSpc>
            </a:pPr>
            <a:r>
              <a:rPr lang="en-US" sz="1800" b="1">
                <a:solidFill>
                  <a:srgbClr val="333399"/>
                </a:solidFill>
                <a:latin typeface="Gill Sans" charset="0"/>
              </a:rPr>
              <a:t>T159:		</a:t>
            </a:r>
            <a:r>
              <a:rPr lang="en-US" sz="1600">
                <a:latin typeface="Gill Sans" charset="0"/>
              </a:rPr>
              <a:t>time step is 1 hour; wind data is 		not analyzed</a:t>
            </a:r>
            <a:r>
              <a:rPr lang="en-US" sz="1400">
                <a:latin typeface="Gill Sans" charset="0"/>
              </a:rPr>
              <a:t>  </a:t>
            </a:r>
            <a:r>
              <a:rPr lang="en-US" sz="1800">
                <a:latin typeface="Gill Sans" charset="0"/>
              </a:rPr>
              <a:t>  </a:t>
            </a:r>
          </a:p>
        </p:txBody>
      </p:sp>
      <p:sp>
        <p:nvSpPr>
          <p:cNvPr id="17415" name="TextBox 9"/>
          <p:cNvSpPr txBox="1">
            <a:spLocks noChangeArrowheads="1"/>
          </p:cNvSpPr>
          <p:nvPr/>
        </p:nvSpPr>
        <p:spPr bwMode="auto">
          <a:xfrm>
            <a:off x="609600" y="990600"/>
            <a:ext cx="3581400" cy="366713"/>
          </a:xfrm>
          <a:prstGeom prst="rect">
            <a:avLst/>
          </a:prstGeom>
          <a:noFill/>
          <a:ln w="9525">
            <a:noFill/>
            <a:miter lim="800000"/>
            <a:headEnd/>
            <a:tailEnd/>
          </a:ln>
        </p:spPr>
        <p:txBody>
          <a:bodyPr>
            <a:prstTxWarp prst="textNoShape">
              <a:avLst/>
            </a:prstTxWarp>
            <a:spAutoFit/>
          </a:bodyPr>
          <a:lstStyle/>
          <a:p>
            <a:pPr eaLnBrk="0" hangingPunct="0"/>
            <a:r>
              <a:rPr lang="en-US" sz="1800" b="1">
                <a:latin typeface="Gill Sans" charset="0"/>
              </a:rPr>
              <a:t>TC Identification Criteria II:</a:t>
            </a:r>
          </a:p>
        </p:txBody>
      </p:sp>
      <p:pic>
        <p:nvPicPr>
          <p:cNvPr id="17416" name="Picture 2"/>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105400" y="1073150"/>
            <a:ext cx="3495675" cy="2736850"/>
          </a:xfrm>
          <a:prstGeom prst="rect">
            <a:avLst/>
          </a:prstGeom>
          <a:noFill/>
          <a:ln w="9525">
            <a:noFill/>
            <a:miter lim="800000"/>
            <a:headEnd/>
            <a:tailEnd/>
          </a:ln>
        </p:spPr>
      </p:pic>
      <p:sp>
        <p:nvSpPr>
          <p:cNvPr id="17417" name="TextBox 10"/>
          <p:cNvSpPr txBox="1">
            <a:spLocks noChangeArrowheads="1"/>
          </p:cNvSpPr>
          <p:nvPr/>
        </p:nvSpPr>
        <p:spPr bwMode="auto">
          <a:xfrm>
            <a:off x="5715000" y="3962400"/>
            <a:ext cx="2590800" cy="366713"/>
          </a:xfrm>
          <a:prstGeom prst="rect">
            <a:avLst/>
          </a:prstGeom>
          <a:noFill/>
          <a:ln w="9525">
            <a:noFill/>
            <a:miter lim="800000"/>
            <a:headEnd/>
            <a:tailEnd/>
          </a:ln>
        </p:spPr>
        <p:txBody>
          <a:bodyPr>
            <a:prstTxWarp prst="textNoShape">
              <a:avLst/>
            </a:prstTxWarp>
            <a:spAutoFit/>
          </a:bodyPr>
          <a:lstStyle/>
          <a:p>
            <a:pPr eaLnBrk="0" hangingPunct="0"/>
            <a:r>
              <a:rPr lang="en-US" sz="1800">
                <a:latin typeface="Gill Sans" charset="0"/>
              </a:rPr>
              <a:t>(from Walsh et al. 2007)</a:t>
            </a:r>
          </a:p>
        </p:txBody>
      </p:sp>
      <p:cxnSp>
        <p:nvCxnSpPr>
          <p:cNvPr id="17418" name="Straight Arrow Connector 14"/>
          <p:cNvCxnSpPr>
            <a:cxnSpLocks noChangeShapeType="1"/>
          </p:cNvCxnSpPr>
          <p:nvPr/>
        </p:nvCxnSpPr>
        <p:spPr bwMode="auto">
          <a:xfrm rot="5400000" flipH="1" flipV="1">
            <a:off x="5030788" y="2589212"/>
            <a:ext cx="1676400" cy="3175"/>
          </a:xfrm>
          <a:prstGeom prst="straightConnector1">
            <a:avLst/>
          </a:prstGeom>
          <a:noFill/>
          <a:ln w="9525">
            <a:solidFill>
              <a:srgbClr val="FF0000"/>
            </a:solidFill>
            <a:round/>
            <a:headEnd/>
            <a:tailEnd type="arrow" w="med" len="med"/>
          </a:ln>
        </p:spPr>
      </p:cxnSp>
      <p:sp>
        <p:nvSpPr>
          <p:cNvPr id="17419" name="TextBox 15"/>
          <p:cNvSpPr txBox="1">
            <a:spLocks noChangeArrowheads="1"/>
          </p:cNvSpPr>
          <p:nvPr/>
        </p:nvSpPr>
        <p:spPr bwMode="auto">
          <a:xfrm>
            <a:off x="5486400" y="3471863"/>
            <a:ext cx="990600" cy="336550"/>
          </a:xfrm>
          <a:prstGeom prst="rect">
            <a:avLst/>
          </a:prstGeom>
          <a:noFill/>
          <a:ln w="9525">
            <a:noFill/>
            <a:miter lim="800000"/>
            <a:headEnd/>
            <a:tailEnd/>
          </a:ln>
        </p:spPr>
        <p:txBody>
          <a:bodyPr>
            <a:prstTxWarp prst="textNoShape">
              <a:avLst/>
            </a:prstTxWarp>
            <a:spAutoFit/>
          </a:bodyPr>
          <a:lstStyle/>
          <a:p>
            <a:pPr eaLnBrk="0" hangingPunct="0"/>
            <a:r>
              <a:rPr lang="en-US" sz="1600">
                <a:solidFill>
                  <a:srgbClr val="FF0000"/>
                </a:solidFill>
                <a:latin typeface="Gill Sans" charset="0"/>
              </a:rPr>
              <a:t>39 km</a:t>
            </a:r>
          </a:p>
        </p:txBody>
      </p:sp>
      <p:sp>
        <p:nvSpPr>
          <p:cNvPr id="17420" name="TextBox 16"/>
          <p:cNvSpPr txBox="1">
            <a:spLocks noChangeArrowheads="1"/>
          </p:cNvSpPr>
          <p:nvPr/>
        </p:nvSpPr>
        <p:spPr bwMode="auto">
          <a:xfrm>
            <a:off x="533400" y="5410200"/>
            <a:ext cx="4419600" cy="366713"/>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800000"/>
                </a:solidFill>
                <a:latin typeface="Gill Sans" charset="0"/>
              </a:rPr>
              <a:t>Weak structural criteria of (1/1) applied</a:t>
            </a:r>
            <a:endParaRPr lang="en-US" sz="1400">
              <a:solidFill>
                <a:srgbClr val="800000"/>
              </a:solidFill>
              <a:latin typeface="Gill Sans" charset="0"/>
            </a:endParaRPr>
          </a:p>
        </p:txBody>
      </p:sp>
      <p:sp>
        <p:nvSpPr>
          <p:cNvPr id="17421" name="TextBox 13"/>
          <p:cNvSpPr txBox="1">
            <a:spLocks noChangeArrowheads="1"/>
          </p:cNvSpPr>
          <p:nvPr/>
        </p:nvSpPr>
        <p:spPr bwMode="auto">
          <a:xfrm>
            <a:off x="2057400" y="4800600"/>
            <a:ext cx="685800" cy="366713"/>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800000"/>
                </a:solidFill>
                <a:latin typeface="Gill Sans" charset="0"/>
                <a:ea typeface="Gill Sans" charset="0"/>
                <a:cs typeface="Gill Sans" charset="0"/>
              </a:rPr>
              <a:t>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19458"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19459"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19460"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5 </a:t>
            </a:r>
            <a:endParaRPr lang="en-US" sz="1700">
              <a:latin typeface="Gill Sans" charset="0"/>
            </a:endParaRPr>
          </a:p>
        </p:txBody>
      </p:sp>
      <p:sp>
        <p:nvSpPr>
          <p:cNvPr id="19461" name="TextBox 6"/>
          <p:cNvSpPr txBox="1">
            <a:spLocks noChangeArrowheads="1"/>
          </p:cNvSpPr>
          <p:nvPr/>
        </p:nvSpPr>
        <p:spPr bwMode="auto">
          <a:xfrm>
            <a:off x="609600" y="4191000"/>
            <a:ext cx="7924800" cy="2044700"/>
          </a:xfrm>
          <a:prstGeom prst="rect">
            <a:avLst/>
          </a:prstGeom>
          <a:noFill/>
          <a:ln w="9525">
            <a:noFill/>
            <a:miter lim="800000"/>
            <a:headEnd/>
            <a:tailEnd/>
          </a:ln>
        </p:spPr>
        <p:txBody>
          <a:bodyPr>
            <a:prstTxWarp prst="textNoShape">
              <a:avLst/>
            </a:prstTxWarp>
            <a:spAutoFit/>
          </a:bodyPr>
          <a:lstStyle/>
          <a:p>
            <a:pPr eaLnBrk="0" hangingPunct="0">
              <a:buFont typeface="Arial" charset="0"/>
              <a:buChar char="•"/>
            </a:pPr>
            <a:r>
              <a:rPr lang="en-US" sz="1800">
                <a:latin typeface="Gill Sans" charset="0"/>
                <a:ea typeface="Gill Sans" charset="0"/>
                <a:cs typeface="Gill Sans" charset="0"/>
              </a:rPr>
              <a:t>  Period of analysis:  MJJASON of 1979-2008</a:t>
            </a:r>
          </a:p>
          <a:p>
            <a:pPr eaLnBrk="0" hangingPunct="0">
              <a:spcBef>
                <a:spcPts val="1200"/>
              </a:spcBef>
              <a:buFont typeface="Arial" charset="0"/>
              <a:buChar char="•"/>
            </a:pPr>
            <a:r>
              <a:rPr lang="en-US" sz="1800">
                <a:latin typeface="Gill Sans" charset="0"/>
                <a:ea typeface="Gill Sans" charset="0"/>
                <a:cs typeface="Gill Sans" charset="0"/>
              </a:rPr>
              <a:t>  </a:t>
            </a:r>
            <a:r>
              <a:rPr lang="en-US" sz="1800" b="1">
                <a:latin typeface="Gill Sans" charset="0"/>
                <a:ea typeface="Gill Sans" charset="0"/>
                <a:cs typeface="Gill Sans" charset="0"/>
              </a:rPr>
              <a:t>OBS-ALL</a:t>
            </a:r>
            <a:r>
              <a:rPr lang="en-US" sz="1800">
                <a:latin typeface="Gill Sans" charset="0"/>
                <a:ea typeface="Gill Sans" charset="0"/>
                <a:cs typeface="Gill Sans" charset="0"/>
              </a:rPr>
              <a:t>:  all data from the International Best Track Archive for Climate Stewardship (IBTrACS); 10-min sustained surface winds are used</a:t>
            </a:r>
          </a:p>
          <a:p>
            <a:pPr eaLnBrk="0" hangingPunct="0">
              <a:spcBef>
                <a:spcPts val="1200"/>
              </a:spcBef>
              <a:buFont typeface="Arial" charset="0"/>
              <a:buChar char="•"/>
            </a:pPr>
            <a:r>
              <a:rPr lang="en-US" sz="1800">
                <a:latin typeface="Gill Sans" charset="0"/>
                <a:ea typeface="Gill Sans" charset="0"/>
                <a:cs typeface="Gill Sans" charset="0"/>
              </a:rPr>
              <a:t>  </a:t>
            </a:r>
            <a:r>
              <a:rPr lang="en-US" sz="1800" b="1">
                <a:latin typeface="Gill Sans" charset="0"/>
                <a:ea typeface="Gill Sans" charset="0"/>
                <a:cs typeface="Gill Sans" charset="0"/>
              </a:rPr>
              <a:t>OBS</a:t>
            </a:r>
            <a:r>
              <a:rPr lang="en-US" sz="1800">
                <a:latin typeface="Gill Sans" charset="0"/>
                <a:ea typeface="Gill Sans" charset="0"/>
                <a:cs typeface="Gill Sans" charset="0"/>
              </a:rPr>
              <a:t>:  subset of tracks from IBTrACS with max 10-min sustained winds </a:t>
            </a:r>
            <a:r>
              <a:rPr lang="en-US" sz="1800">
                <a:latin typeface="ＭＳ ゴシック" charset="-128"/>
                <a:ea typeface="ＭＳ ゴシック" charset="-128"/>
                <a:cs typeface="ＭＳ ゴシック" charset="-128"/>
              </a:rPr>
              <a:t>≥</a:t>
            </a:r>
            <a:r>
              <a:rPr lang="en-US" sz="1800">
                <a:latin typeface="Gill Sans" charset="0"/>
                <a:ea typeface="Gill Sans" charset="0"/>
                <a:cs typeface="Gill Sans" charset="0"/>
              </a:rPr>
              <a:t> 30 kts (15.4 m/s) equivalent of the Tropical Storm strength </a:t>
            </a:r>
          </a:p>
          <a:p>
            <a:pPr eaLnBrk="0" hangingPunct="0"/>
            <a:r>
              <a:rPr lang="en-US" sz="1800">
                <a:latin typeface="Gill Sans" charset="0"/>
                <a:ea typeface="Gill Sans" charset="0"/>
                <a:cs typeface="Gill Sans" charset="0"/>
              </a:rPr>
              <a:t> </a:t>
            </a:r>
          </a:p>
        </p:txBody>
      </p:sp>
      <p:pic>
        <p:nvPicPr>
          <p:cNvPr id="19462" name="Picture 7" descr="foo.tiff"/>
          <p:cNvPicPr>
            <a:picLocks noChangeAspect="1"/>
          </p:cNvPicPr>
          <p:nvPr/>
        </p:nvPicPr>
        <p:blipFill>
          <a:blip r:embed="rId3"/>
          <a:srcRect/>
          <a:stretch>
            <a:fillRect/>
          </a:stretch>
        </p:blipFill>
        <p:spPr bwMode="auto">
          <a:xfrm>
            <a:off x="514350" y="762000"/>
            <a:ext cx="8115300" cy="3429000"/>
          </a:xfrm>
          <a:prstGeom prst="rect">
            <a:avLst/>
          </a:prstGeom>
          <a:noFill/>
          <a:ln w="9525">
            <a:noFill/>
            <a:miter lim="800000"/>
            <a:headEnd/>
            <a:tailEnd/>
          </a:ln>
        </p:spPr>
      </p:pic>
      <p:sp>
        <p:nvSpPr>
          <p:cNvPr id="19463" name="Rectangle 8"/>
          <p:cNvSpPr>
            <a:spLocks noChangeArrowheads="1"/>
          </p:cNvSpPr>
          <p:nvPr/>
        </p:nvSpPr>
        <p:spPr bwMode="auto">
          <a:xfrm>
            <a:off x="533400" y="1371600"/>
            <a:ext cx="8077200" cy="381000"/>
          </a:xfrm>
          <a:prstGeom prst="rect">
            <a:avLst/>
          </a:prstGeom>
          <a:solidFill>
            <a:srgbClr val="00FF00">
              <a:alpha val="16078"/>
            </a:srgbClr>
          </a:solidFill>
          <a:ln w="9525">
            <a:solidFill>
              <a:schemeClr val="tx1"/>
            </a:solidFill>
            <a:round/>
            <a:headEnd/>
            <a:tailEnd/>
          </a:ln>
        </p:spPr>
        <p:txBody>
          <a:bodyPr>
            <a:prstTxWarp prst="textNoShape">
              <a:avLst/>
            </a:prstTxWarp>
          </a:bodyPr>
          <a:lstStyle/>
          <a:p>
            <a:pPr eaLnBrk="0" hangingPunct="0"/>
            <a:endParaRPr lang="en-US"/>
          </a:p>
        </p:txBody>
      </p:sp>
      <p:sp>
        <p:nvSpPr>
          <p:cNvPr id="19464"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b="1">
                <a:solidFill>
                  <a:schemeClr val="accent2"/>
                </a:solidFill>
                <a:latin typeface="Gill Sans" charset="0"/>
              </a:rPr>
              <a:t>Experiments</a:t>
            </a:r>
          </a:p>
          <a:p>
            <a:pPr algn="ctr">
              <a:spcBef>
                <a:spcPct val="20000"/>
              </a:spcBef>
            </a:pPr>
            <a:endParaRPr lang="en-US" sz="3200"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6" descr="2010COLAlogo2.jpg"/>
          <p:cNvPicPr>
            <a:picLocks noChangeAspect="1"/>
          </p:cNvPicPr>
          <p:nvPr/>
        </p:nvPicPr>
        <p:blipFill>
          <a:blip r:embed="rId2"/>
          <a:srcRect/>
          <a:stretch>
            <a:fillRect/>
          </a:stretch>
        </p:blipFill>
        <p:spPr bwMode="auto">
          <a:xfrm>
            <a:off x="0" y="6276975"/>
            <a:ext cx="1752600" cy="581025"/>
          </a:xfrm>
          <a:prstGeom prst="rect">
            <a:avLst/>
          </a:prstGeom>
          <a:noFill/>
          <a:ln w="9525">
            <a:noFill/>
            <a:miter lim="800000"/>
            <a:headEnd/>
            <a:tailEnd/>
          </a:ln>
        </p:spPr>
      </p:pic>
      <p:sp>
        <p:nvSpPr>
          <p:cNvPr id="20482"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0483"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0484"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6</a:t>
            </a:r>
            <a:endParaRPr lang="en-US" sz="1700">
              <a:latin typeface="Gill Sans" charset="0"/>
            </a:endParaRPr>
          </a:p>
        </p:txBody>
      </p:sp>
      <p:sp>
        <p:nvSpPr>
          <p:cNvPr id="20485" name="Rectangle 3"/>
          <p:cNvSpPr>
            <a:spLocks noChangeArrowheads="1"/>
          </p:cNvSpPr>
          <p:nvPr/>
        </p:nvSpPr>
        <p:spPr bwMode="auto">
          <a:xfrm>
            <a:off x="533400" y="152400"/>
            <a:ext cx="80772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Tracking and Identification of TCs: North Atlantic</a:t>
            </a:r>
          </a:p>
          <a:p>
            <a:pPr algn="ctr">
              <a:spcBef>
                <a:spcPct val="20000"/>
              </a:spcBef>
            </a:pPr>
            <a:endParaRPr lang="en-US" sz="3200" b="1"/>
          </a:p>
        </p:txBody>
      </p:sp>
      <p:pic>
        <p:nvPicPr>
          <p:cNvPr id="20486" name="Picture 13" descr="Fig1.gif"/>
          <p:cNvPicPr>
            <a:picLocks noChangeAspect="1"/>
          </p:cNvPicPr>
          <p:nvPr/>
        </p:nvPicPr>
        <p:blipFill>
          <a:blip r:embed="rId3"/>
          <a:srcRect/>
          <a:stretch>
            <a:fillRect/>
          </a:stretch>
        </p:blipFill>
        <p:spPr bwMode="auto">
          <a:xfrm>
            <a:off x="1371600" y="914400"/>
            <a:ext cx="6400800" cy="4191000"/>
          </a:xfrm>
          <a:prstGeom prst="rect">
            <a:avLst/>
          </a:prstGeom>
          <a:noFill/>
          <a:ln w="9525">
            <a:noFill/>
            <a:miter lim="800000"/>
            <a:headEnd/>
            <a:tailEnd/>
          </a:ln>
        </p:spPr>
      </p:pic>
      <p:pic>
        <p:nvPicPr>
          <p:cNvPr id="20487" name="Picture 17" descr="Fig1a.gif"/>
          <p:cNvPicPr>
            <a:picLocks noChangeAspect="1"/>
          </p:cNvPicPr>
          <p:nvPr/>
        </p:nvPicPr>
        <p:blipFill>
          <a:blip r:embed="rId4"/>
          <a:srcRect/>
          <a:stretch>
            <a:fillRect/>
          </a:stretch>
        </p:blipFill>
        <p:spPr bwMode="auto">
          <a:xfrm>
            <a:off x="1198563" y="5410200"/>
            <a:ext cx="6745287" cy="576263"/>
          </a:xfrm>
          <a:prstGeom prst="rect">
            <a:avLst/>
          </a:prstGeom>
          <a:noFill/>
          <a:ln w="9525">
            <a:noFill/>
            <a:miter lim="800000"/>
            <a:headEnd/>
            <a:tailEnd/>
          </a:ln>
        </p:spPr>
      </p:pic>
      <p:sp>
        <p:nvSpPr>
          <p:cNvPr id="19" name="TextBox 18"/>
          <p:cNvSpPr txBox="1"/>
          <p:nvPr/>
        </p:nvSpPr>
        <p:spPr>
          <a:xfrm>
            <a:off x="2514600" y="5029200"/>
            <a:ext cx="762000" cy="336550"/>
          </a:xfrm>
          <a:prstGeom prst="rect">
            <a:avLst/>
          </a:prstGeom>
          <a:noFill/>
        </p:spPr>
        <p:txBody>
          <a:bodyPr>
            <a:spAutoFit/>
          </a:bodyPr>
          <a:lstStyle/>
          <a:p>
            <a:pPr eaLnBrk="0" hangingPunct="0">
              <a:defRPr/>
            </a:pPr>
            <a:r>
              <a:rPr lang="en-US" sz="1600" dirty="0">
                <a:latin typeface="+mj-lt"/>
                <a:cs typeface="Gill Sans"/>
              </a:rPr>
              <a:t>T159</a:t>
            </a:r>
          </a:p>
        </p:txBody>
      </p:sp>
      <p:sp>
        <p:nvSpPr>
          <p:cNvPr id="20" name="TextBox 19"/>
          <p:cNvSpPr txBox="1"/>
          <p:nvPr/>
        </p:nvSpPr>
        <p:spPr>
          <a:xfrm>
            <a:off x="3429000" y="5029200"/>
            <a:ext cx="762000" cy="336550"/>
          </a:xfrm>
          <a:prstGeom prst="rect">
            <a:avLst/>
          </a:prstGeom>
          <a:noFill/>
        </p:spPr>
        <p:txBody>
          <a:bodyPr>
            <a:spAutoFit/>
          </a:bodyPr>
          <a:lstStyle/>
          <a:p>
            <a:pPr eaLnBrk="0" hangingPunct="0">
              <a:defRPr/>
            </a:pPr>
            <a:r>
              <a:rPr lang="en-US" sz="1600" dirty="0">
                <a:latin typeface="+mj-lt"/>
                <a:cs typeface="Gill Sans"/>
              </a:rPr>
              <a:t>T511</a:t>
            </a:r>
          </a:p>
        </p:txBody>
      </p:sp>
      <p:sp>
        <p:nvSpPr>
          <p:cNvPr id="21" name="TextBox 20"/>
          <p:cNvSpPr txBox="1"/>
          <p:nvPr/>
        </p:nvSpPr>
        <p:spPr>
          <a:xfrm>
            <a:off x="4343400" y="5029200"/>
            <a:ext cx="914400" cy="336550"/>
          </a:xfrm>
          <a:prstGeom prst="rect">
            <a:avLst/>
          </a:prstGeom>
          <a:noFill/>
        </p:spPr>
        <p:txBody>
          <a:bodyPr>
            <a:spAutoFit/>
          </a:bodyPr>
          <a:lstStyle/>
          <a:p>
            <a:pPr eaLnBrk="0" hangingPunct="0">
              <a:defRPr/>
            </a:pPr>
            <a:r>
              <a:rPr lang="en-US" sz="1600" dirty="0">
                <a:latin typeface="+mj-lt"/>
                <a:cs typeface="Gill Sans"/>
              </a:rPr>
              <a:t>T1279</a:t>
            </a:r>
          </a:p>
        </p:txBody>
      </p:sp>
      <p:sp>
        <p:nvSpPr>
          <p:cNvPr id="20491" name="TextBox 21"/>
          <p:cNvSpPr txBox="1">
            <a:spLocks noChangeArrowheads="1"/>
          </p:cNvSpPr>
          <p:nvPr/>
        </p:nvSpPr>
        <p:spPr bwMode="auto">
          <a:xfrm>
            <a:off x="5181600" y="5029200"/>
            <a:ext cx="1219200" cy="336550"/>
          </a:xfrm>
          <a:prstGeom prst="rect">
            <a:avLst/>
          </a:prstGeom>
          <a:noFill/>
          <a:ln w="9525">
            <a:noFill/>
            <a:miter lim="800000"/>
            <a:headEnd/>
            <a:tailEnd/>
          </a:ln>
        </p:spPr>
        <p:txBody>
          <a:bodyPr>
            <a:prstTxWarp prst="textNoShape">
              <a:avLst/>
            </a:prstTxWarp>
            <a:spAutoFit/>
          </a:bodyPr>
          <a:lstStyle/>
          <a:p>
            <a:pPr eaLnBrk="0" hangingPunct="0"/>
            <a:r>
              <a:rPr lang="en-US" sz="1600"/>
              <a:t>OBS-ALL</a:t>
            </a:r>
          </a:p>
        </p:txBody>
      </p:sp>
      <p:sp>
        <p:nvSpPr>
          <p:cNvPr id="20492" name="TextBox 22"/>
          <p:cNvSpPr txBox="1">
            <a:spLocks noChangeArrowheads="1"/>
          </p:cNvSpPr>
          <p:nvPr/>
        </p:nvSpPr>
        <p:spPr bwMode="auto">
          <a:xfrm>
            <a:off x="6324600" y="5029200"/>
            <a:ext cx="762000" cy="336550"/>
          </a:xfrm>
          <a:prstGeom prst="rect">
            <a:avLst/>
          </a:prstGeom>
          <a:noFill/>
          <a:ln w="9525">
            <a:noFill/>
            <a:miter lim="800000"/>
            <a:headEnd/>
            <a:tailEnd/>
          </a:ln>
        </p:spPr>
        <p:txBody>
          <a:bodyPr>
            <a:prstTxWarp prst="textNoShape">
              <a:avLst/>
            </a:prstTxWarp>
            <a:spAutoFit/>
          </a:bodyPr>
          <a:lstStyle/>
          <a:p>
            <a:pPr eaLnBrk="0" hangingPunct="0"/>
            <a:r>
              <a:rPr lang="en-US" sz="1600"/>
              <a:t>OBS</a:t>
            </a:r>
          </a:p>
        </p:txBody>
      </p:sp>
      <p:sp>
        <p:nvSpPr>
          <p:cNvPr id="24" name="Oval 23"/>
          <p:cNvSpPr/>
          <p:nvPr/>
        </p:nvSpPr>
        <p:spPr>
          <a:xfrm>
            <a:off x="4572000" y="3298825"/>
            <a:ext cx="304800" cy="20637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
        <p:nvSpPr>
          <p:cNvPr id="25" name="Oval 24"/>
          <p:cNvSpPr/>
          <p:nvPr/>
        </p:nvSpPr>
        <p:spPr>
          <a:xfrm>
            <a:off x="3657600" y="3298825"/>
            <a:ext cx="304800" cy="20637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
        <p:nvSpPr>
          <p:cNvPr id="26" name="Oval 25"/>
          <p:cNvSpPr/>
          <p:nvPr/>
        </p:nvSpPr>
        <p:spPr>
          <a:xfrm>
            <a:off x="2743200" y="3429000"/>
            <a:ext cx="304800" cy="26035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eaLnBrk="0" hangingPunct="0">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5" name="Picture 30" descr="Fig3.gif"/>
          <p:cNvPicPr>
            <a:picLocks noChangeAspect="1"/>
          </p:cNvPicPr>
          <p:nvPr/>
        </p:nvPicPr>
        <p:blipFill>
          <a:blip r:embed="rId3"/>
          <a:srcRect/>
          <a:stretch>
            <a:fillRect/>
          </a:stretch>
        </p:blipFill>
        <p:spPr bwMode="auto">
          <a:xfrm>
            <a:off x="4876800" y="420688"/>
            <a:ext cx="4648200" cy="6016625"/>
          </a:xfrm>
          <a:prstGeom prst="rect">
            <a:avLst/>
          </a:prstGeom>
          <a:noFill/>
          <a:ln w="9525">
            <a:noFill/>
            <a:miter lim="800000"/>
            <a:headEnd/>
            <a:tailEnd/>
          </a:ln>
        </p:spPr>
      </p:pic>
      <p:pic>
        <p:nvPicPr>
          <p:cNvPr id="21506" name="Picture 16" descr="Fig2.gif"/>
          <p:cNvPicPr>
            <a:picLocks noChangeAspect="1"/>
          </p:cNvPicPr>
          <p:nvPr/>
        </p:nvPicPr>
        <p:blipFill>
          <a:blip r:embed="rId4"/>
          <a:srcRect/>
          <a:stretch>
            <a:fillRect/>
          </a:stretch>
        </p:blipFill>
        <p:spPr bwMode="auto">
          <a:xfrm>
            <a:off x="609600" y="381000"/>
            <a:ext cx="4613275" cy="5970588"/>
          </a:xfrm>
          <a:prstGeom prst="rect">
            <a:avLst/>
          </a:prstGeom>
          <a:noFill/>
          <a:ln w="9525">
            <a:noFill/>
            <a:miter lim="800000"/>
            <a:headEnd/>
            <a:tailEnd/>
          </a:ln>
        </p:spPr>
      </p:pic>
      <p:pic>
        <p:nvPicPr>
          <p:cNvPr id="21507"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21508"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1509"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1510"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7</a:t>
            </a:r>
            <a:endParaRPr lang="en-US" sz="1700">
              <a:latin typeface="Gill Sans" charset="0"/>
            </a:endParaRPr>
          </a:p>
        </p:txBody>
      </p:sp>
      <p:sp>
        <p:nvSpPr>
          <p:cNvPr id="21511"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Genesis Density of TCs: North Atlantic</a:t>
            </a:r>
          </a:p>
          <a:p>
            <a:pPr algn="ctr">
              <a:spcBef>
                <a:spcPct val="20000"/>
              </a:spcBef>
            </a:pPr>
            <a:endParaRPr lang="en-US" sz="3200" b="1"/>
          </a:p>
        </p:txBody>
      </p:sp>
      <p:sp>
        <p:nvSpPr>
          <p:cNvPr id="21512" name="TextBox 26"/>
          <p:cNvSpPr txBox="1">
            <a:spLocks noChangeArrowheads="1"/>
          </p:cNvSpPr>
          <p:nvPr/>
        </p:nvSpPr>
        <p:spPr bwMode="auto">
          <a:xfrm>
            <a:off x="457200" y="4724400"/>
            <a:ext cx="609600" cy="517525"/>
          </a:xfrm>
          <a:prstGeom prst="rect">
            <a:avLst/>
          </a:prstGeom>
          <a:noFill/>
          <a:ln w="9525">
            <a:noFill/>
            <a:miter lim="800000"/>
            <a:headEnd/>
            <a:tailEnd/>
          </a:ln>
        </p:spPr>
        <p:txBody>
          <a:bodyPr>
            <a:prstTxWarp prst="textNoShape">
              <a:avLst/>
            </a:prstTxWarp>
            <a:spAutoFit/>
          </a:bodyPr>
          <a:lstStyle/>
          <a:p>
            <a:pPr eaLnBrk="0" hangingPunct="0"/>
            <a:r>
              <a:rPr lang="en-US" sz="1400"/>
              <a:t>T159</a:t>
            </a:r>
          </a:p>
          <a:p>
            <a:pPr eaLnBrk="0" hangingPunct="0"/>
            <a:r>
              <a:rPr lang="en-US" sz="1400"/>
              <a:t> </a:t>
            </a:r>
            <a:r>
              <a:rPr lang="en-US" sz="1200"/>
              <a:t>(5/4)</a:t>
            </a:r>
          </a:p>
        </p:txBody>
      </p:sp>
      <p:sp>
        <p:nvSpPr>
          <p:cNvPr id="21513" name="TextBox 27"/>
          <p:cNvSpPr txBox="1">
            <a:spLocks noChangeArrowheads="1"/>
          </p:cNvSpPr>
          <p:nvPr/>
        </p:nvSpPr>
        <p:spPr bwMode="auto">
          <a:xfrm>
            <a:off x="457200" y="3429000"/>
            <a:ext cx="609600" cy="487363"/>
          </a:xfrm>
          <a:prstGeom prst="rect">
            <a:avLst/>
          </a:prstGeom>
          <a:noFill/>
          <a:ln w="9525">
            <a:noFill/>
            <a:miter lim="800000"/>
            <a:headEnd/>
            <a:tailEnd/>
          </a:ln>
        </p:spPr>
        <p:txBody>
          <a:bodyPr>
            <a:prstTxWarp prst="textNoShape">
              <a:avLst/>
            </a:prstTxWarp>
            <a:spAutoFit/>
          </a:bodyPr>
          <a:lstStyle/>
          <a:p>
            <a:pPr eaLnBrk="0" hangingPunct="0"/>
            <a:r>
              <a:rPr lang="en-US" sz="1400"/>
              <a:t>T511  </a:t>
            </a:r>
            <a:r>
              <a:rPr lang="en-US" sz="1200"/>
              <a:t>(12/6)</a:t>
            </a:r>
          </a:p>
        </p:txBody>
      </p:sp>
      <p:sp>
        <p:nvSpPr>
          <p:cNvPr id="21514" name="TextBox 28"/>
          <p:cNvSpPr txBox="1">
            <a:spLocks noChangeArrowheads="1"/>
          </p:cNvSpPr>
          <p:nvPr/>
        </p:nvSpPr>
        <p:spPr bwMode="auto">
          <a:xfrm>
            <a:off x="3810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T1279  </a:t>
            </a:r>
            <a:r>
              <a:rPr lang="en-US" sz="1200"/>
              <a:t>(12/10)</a:t>
            </a:r>
          </a:p>
        </p:txBody>
      </p:sp>
      <p:sp>
        <p:nvSpPr>
          <p:cNvPr id="21515" name="TextBox 29"/>
          <p:cNvSpPr txBox="1">
            <a:spLocks noChangeArrowheads="1"/>
          </p:cNvSpPr>
          <p:nvPr/>
        </p:nvSpPr>
        <p:spPr bwMode="auto">
          <a:xfrm>
            <a:off x="3810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pic>
        <p:nvPicPr>
          <p:cNvPr id="21516" name="Picture 31" descr="Fig2a.gif"/>
          <p:cNvPicPr>
            <a:picLocks noChangeAspect="1"/>
          </p:cNvPicPr>
          <p:nvPr/>
        </p:nvPicPr>
        <p:blipFill>
          <a:blip r:embed="rId6"/>
          <a:srcRect/>
          <a:stretch>
            <a:fillRect/>
          </a:stretch>
        </p:blipFill>
        <p:spPr bwMode="auto">
          <a:xfrm>
            <a:off x="5791200" y="4572000"/>
            <a:ext cx="2895600" cy="423863"/>
          </a:xfrm>
          <a:prstGeom prst="rect">
            <a:avLst/>
          </a:prstGeom>
          <a:noFill/>
          <a:ln w="9525">
            <a:noFill/>
            <a:miter lim="800000"/>
            <a:headEnd/>
            <a:tailEnd/>
          </a:ln>
        </p:spPr>
      </p:pic>
      <p:sp>
        <p:nvSpPr>
          <p:cNvPr id="21517" name="TextBox 32"/>
          <p:cNvSpPr txBox="1">
            <a:spLocks noChangeArrowheads="1"/>
          </p:cNvSpPr>
          <p:nvPr/>
        </p:nvSpPr>
        <p:spPr bwMode="auto">
          <a:xfrm>
            <a:off x="47244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1518" name="TextBox 33"/>
          <p:cNvSpPr txBox="1">
            <a:spLocks noChangeArrowheads="1"/>
          </p:cNvSpPr>
          <p:nvPr/>
        </p:nvSpPr>
        <p:spPr bwMode="auto">
          <a:xfrm>
            <a:off x="4572000" y="22860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T1279  </a:t>
            </a:r>
            <a:r>
              <a:rPr lang="en-US" sz="1200"/>
              <a:t>(SPD, 1/1)</a:t>
            </a:r>
          </a:p>
        </p:txBody>
      </p:sp>
      <p:sp>
        <p:nvSpPr>
          <p:cNvPr id="21519" name="TextBox 34"/>
          <p:cNvSpPr txBox="1">
            <a:spLocks noChangeArrowheads="1"/>
          </p:cNvSpPr>
          <p:nvPr/>
        </p:nvSpPr>
        <p:spPr bwMode="auto">
          <a:xfrm>
            <a:off x="4572000" y="35814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T511  </a:t>
            </a:r>
            <a:r>
              <a:rPr lang="en-US" sz="1200"/>
              <a:t>(SPD, 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18" descr="Fig5.gif"/>
          <p:cNvPicPr>
            <a:picLocks noChangeAspect="1"/>
          </p:cNvPicPr>
          <p:nvPr/>
        </p:nvPicPr>
        <p:blipFill>
          <a:blip r:embed="rId3"/>
          <a:srcRect/>
          <a:stretch>
            <a:fillRect/>
          </a:stretch>
        </p:blipFill>
        <p:spPr bwMode="auto">
          <a:xfrm>
            <a:off x="4291013" y="288925"/>
            <a:ext cx="4852987" cy="6280150"/>
          </a:xfrm>
          <a:prstGeom prst="rect">
            <a:avLst/>
          </a:prstGeom>
          <a:noFill/>
          <a:ln w="9525">
            <a:noFill/>
            <a:miter lim="800000"/>
            <a:headEnd/>
            <a:tailEnd/>
          </a:ln>
        </p:spPr>
      </p:pic>
      <p:pic>
        <p:nvPicPr>
          <p:cNvPr id="23554" name="Picture 17" descr="Fig4.gif"/>
          <p:cNvPicPr>
            <a:picLocks noChangeAspect="1"/>
          </p:cNvPicPr>
          <p:nvPr/>
        </p:nvPicPr>
        <p:blipFill>
          <a:blip r:embed="rId4"/>
          <a:srcRect/>
          <a:stretch>
            <a:fillRect/>
          </a:stretch>
        </p:blipFill>
        <p:spPr bwMode="auto">
          <a:xfrm>
            <a:off x="152400" y="322263"/>
            <a:ext cx="5181600" cy="6213475"/>
          </a:xfrm>
          <a:prstGeom prst="rect">
            <a:avLst/>
          </a:prstGeom>
          <a:noFill/>
          <a:ln w="9525">
            <a:noFill/>
            <a:miter lim="800000"/>
            <a:headEnd/>
            <a:tailEnd/>
          </a:ln>
        </p:spPr>
      </p:pic>
      <p:pic>
        <p:nvPicPr>
          <p:cNvPr id="23555"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23556"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3557"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3558"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8</a:t>
            </a:r>
            <a:endParaRPr lang="en-US" sz="1700">
              <a:latin typeface="Gill Sans" charset="0"/>
            </a:endParaRPr>
          </a:p>
        </p:txBody>
      </p:sp>
      <p:sp>
        <p:nvSpPr>
          <p:cNvPr id="23559"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Track Density of TCs: North Atlantic</a:t>
            </a:r>
          </a:p>
          <a:p>
            <a:pPr algn="ctr">
              <a:spcBef>
                <a:spcPct val="20000"/>
              </a:spcBef>
            </a:pPr>
            <a:endParaRPr lang="en-US" sz="3200" b="1"/>
          </a:p>
        </p:txBody>
      </p:sp>
      <p:sp>
        <p:nvSpPr>
          <p:cNvPr id="23560" name="TextBox 26"/>
          <p:cNvSpPr txBox="1">
            <a:spLocks noChangeArrowheads="1"/>
          </p:cNvSpPr>
          <p:nvPr/>
        </p:nvSpPr>
        <p:spPr bwMode="auto">
          <a:xfrm>
            <a:off x="457200" y="4724400"/>
            <a:ext cx="609600" cy="517525"/>
          </a:xfrm>
          <a:prstGeom prst="rect">
            <a:avLst/>
          </a:prstGeom>
          <a:noFill/>
          <a:ln w="9525">
            <a:noFill/>
            <a:miter lim="800000"/>
            <a:headEnd/>
            <a:tailEnd/>
          </a:ln>
        </p:spPr>
        <p:txBody>
          <a:bodyPr>
            <a:prstTxWarp prst="textNoShape">
              <a:avLst/>
            </a:prstTxWarp>
            <a:spAutoFit/>
          </a:bodyPr>
          <a:lstStyle/>
          <a:p>
            <a:pPr eaLnBrk="0" hangingPunct="0"/>
            <a:r>
              <a:rPr lang="en-US" sz="1400"/>
              <a:t>T159</a:t>
            </a:r>
          </a:p>
          <a:p>
            <a:pPr eaLnBrk="0" hangingPunct="0"/>
            <a:r>
              <a:rPr lang="en-US" sz="1400"/>
              <a:t> </a:t>
            </a:r>
            <a:r>
              <a:rPr lang="en-US" sz="1200"/>
              <a:t>(5/4)</a:t>
            </a:r>
          </a:p>
        </p:txBody>
      </p:sp>
      <p:sp>
        <p:nvSpPr>
          <p:cNvPr id="23561" name="TextBox 27"/>
          <p:cNvSpPr txBox="1">
            <a:spLocks noChangeArrowheads="1"/>
          </p:cNvSpPr>
          <p:nvPr/>
        </p:nvSpPr>
        <p:spPr bwMode="auto">
          <a:xfrm>
            <a:off x="457200" y="3429000"/>
            <a:ext cx="609600" cy="487363"/>
          </a:xfrm>
          <a:prstGeom prst="rect">
            <a:avLst/>
          </a:prstGeom>
          <a:noFill/>
          <a:ln w="9525">
            <a:noFill/>
            <a:miter lim="800000"/>
            <a:headEnd/>
            <a:tailEnd/>
          </a:ln>
        </p:spPr>
        <p:txBody>
          <a:bodyPr>
            <a:prstTxWarp prst="textNoShape">
              <a:avLst/>
            </a:prstTxWarp>
            <a:spAutoFit/>
          </a:bodyPr>
          <a:lstStyle/>
          <a:p>
            <a:pPr eaLnBrk="0" hangingPunct="0"/>
            <a:r>
              <a:rPr lang="en-US" sz="1400"/>
              <a:t>T511  </a:t>
            </a:r>
            <a:r>
              <a:rPr lang="en-US" sz="1200"/>
              <a:t>(12/6)</a:t>
            </a:r>
          </a:p>
        </p:txBody>
      </p:sp>
      <p:sp>
        <p:nvSpPr>
          <p:cNvPr id="23562" name="TextBox 28"/>
          <p:cNvSpPr txBox="1">
            <a:spLocks noChangeArrowheads="1"/>
          </p:cNvSpPr>
          <p:nvPr/>
        </p:nvSpPr>
        <p:spPr bwMode="auto">
          <a:xfrm>
            <a:off x="381000" y="2286000"/>
            <a:ext cx="762000" cy="487363"/>
          </a:xfrm>
          <a:prstGeom prst="rect">
            <a:avLst/>
          </a:prstGeom>
          <a:noFill/>
          <a:ln w="9525">
            <a:noFill/>
            <a:miter lim="800000"/>
            <a:headEnd/>
            <a:tailEnd/>
          </a:ln>
        </p:spPr>
        <p:txBody>
          <a:bodyPr>
            <a:prstTxWarp prst="textNoShape">
              <a:avLst/>
            </a:prstTxWarp>
            <a:spAutoFit/>
          </a:bodyPr>
          <a:lstStyle/>
          <a:p>
            <a:pPr eaLnBrk="0" hangingPunct="0"/>
            <a:r>
              <a:rPr lang="en-US" sz="1400"/>
              <a:t>T1279  </a:t>
            </a:r>
            <a:r>
              <a:rPr lang="en-US" sz="1200"/>
              <a:t>(12/10)</a:t>
            </a:r>
          </a:p>
        </p:txBody>
      </p:sp>
      <p:sp>
        <p:nvSpPr>
          <p:cNvPr id="23563" name="TextBox 29"/>
          <p:cNvSpPr txBox="1">
            <a:spLocks noChangeArrowheads="1"/>
          </p:cNvSpPr>
          <p:nvPr/>
        </p:nvSpPr>
        <p:spPr bwMode="auto">
          <a:xfrm>
            <a:off x="3810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3564" name="TextBox 32"/>
          <p:cNvSpPr txBox="1">
            <a:spLocks noChangeArrowheads="1"/>
          </p:cNvSpPr>
          <p:nvPr/>
        </p:nvSpPr>
        <p:spPr bwMode="auto">
          <a:xfrm>
            <a:off x="4724400" y="1066800"/>
            <a:ext cx="685800" cy="304800"/>
          </a:xfrm>
          <a:prstGeom prst="rect">
            <a:avLst/>
          </a:prstGeom>
          <a:noFill/>
          <a:ln w="9525">
            <a:noFill/>
            <a:miter lim="800000"/>
            <a:headEnd/>
            <a:tailEnd/>
          </a:ln>
        </p:spPr>
        <p:txBody>
          <a:bodyPr>
            <a:prstTxWarp prst="textNoShape">
              <a:avLst/>
            </a:prstTxWarp>
            <a:spAutoFit/>
          </a:bodyPr>
          <a:lstStyle/>
          <a:p>
            <a:pPr eaLnBrk="0" hangingPunct="0"/>
            <a:r>
              <a:rPr lang="en-US" sz="1400"/>
              <a:t>OBS</a:t>
            </a:r>
          </a:p>
        </p:txBody>
      </p:sp>
      <p:sp>
        <p:nvSpPr>
          <p:cNvPr id="23565" name="TextBox 33"/>
          <p:cNvSpPr txBox="1">
            <a:spLocks noChangeArrowheads="1"/>
          </p:cNvSpPr>
          <p:nvPr/>
        </p:nvSpPr>
        <p:spPr bwMode="auto">
          <a:xfrm>
            <a:off x="4572000" y="22860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T1279  </a:t>
            </a:r>
            <a:r>
              <a:rPr lang="en-US" sz="1200"/>
              <a:t>(SPD, 1/1)</a:t>
            </a:r>
          </a:p>
        </p:txBody>
      </p:sp>
      <p:sp>
        <p:nvSpPr>
          <p:cNvPr id="23566" name="TextBox 34"/>
          <p:cNvSpPr txBox="1">
            <a:spLocks noChangeArrowheads="1"/>
          </p:cNvSpPr>
          <p:nvPr/>
        </p:nvSpPr>
        <p:spPr bwMode="auto">
          <a:xfrm>
            <a:off x="4572000" y="3581400"/>
            <a:ext cx="914400" cy="487363"/>
          </a:xfrm>
          <a:prstGeom prst="rect">
            <a:avLst/>
          </a:prstGeom>
          <a:noFill/>
          <a:ln w="9525">
            <a:noFill/>
            <a:miter lim="800000"/>
            <a:headEnd/>
            <a:tailEnd/>
          </a:ln>
        </p:spPr>
        <p:txBody>
          <a:bodyPr>
            <a:prstTxWarp prst="textNoShape">
              <a:avLst/>
            </a:prstTxWarp>
            <a:spAutoFit/>
          </a:bodyPr>
          <a:lstStyle/>
          <a:p>
            <a:pPr eaLnBrk="0" hangingPunct="0"/>
            <a:r>
              <a:rPr lang="en-US" sz="1400"/>
              <a:t>    T511  </a:t>
            </a:r>
            <a:r>
              <a:rPr lang="en-US" sz="1200"/>
              <a:t>(SPD, 1/1)</a:t>
            </a:r>
          </a:p>
        </p:txBody>
      </p:sp>
      <p:pic>
        <p:nvPicPr>
          <p:cNvPr id="23567" name="Picture 19" descr="Fig4a.gif"/>
          <p:cNvPicPr>
            <a:picLocks noChangeAspect="1"/>
          </p:cNvPicPr>
          <p:nvPr/>
        </p:nvPicPr>
        <p:blipFill>
          <a:blip r:embed="rId6"/>
          <a:srcRect/>
          <a:stretch>
            <a:fillRect/>
          </a:stretch>
        </p:blipFill>
        <p:spPr bwMode="auto">
          <a:xfrm>
            <a:off x="5638800" y="4648200"/>
            <a:ext cx="2093913" cy="42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23" descr="Fig6.gif"/>
          <p:cNvPicPr>
            <a:picLocks noChangeAspect="1"/>
          </p:cNvPicPr>
          <p:nvPr/>
        </p:nvPicPr>
        <p:blipFill>
          <a:blip r:embed="rId3"/>
          <a:srcRect/>
          <a:stretch>
            <a:fillRect/>
          </a:stretch>
        </p:blipFill>
        <p:spPr bwMode="auto">
          <a:xfrm>
            <a:off x="2214563" y="503238"/>
            <a:ext cx="4714875" cy="2925762"/>
          </a:xfrm>
          <a:prstGeom prst="rect">
            <a:avLst/>
          </a:prstGeom>
          <a:noFill/>
          <a:ln w="9525">
            <a:noFill/>
            <a:miter lim="800000"/>
            <a:headEnd/>
            <a:tailEnd/>
          </a:ln>
        </p:spPr>
      </p:pic>
      <p:pic>
        <p:nvPicPr>
          <p:cNvPr id="25602" name="Picture 24" descr="Fig7.gif"/>
          <p:cNvPicPr>
            <a:picLocks noChangeAspect="1"/>
          </p:cNvPicPr>
          <p:nvPr/>
        </p:nvPicPr>
        <p:blipFill>
          <a:blip r:embed="rId4"/>
          <a:srcRect/>
          <a:stretch>
            <a:fillRect/>
          </a:stretch>
        </p:blipFill>
        <p:spPr bwMode="auto">
          <a:xfrm>
            <a:off x="2222500" y="3505200"/>
            <a:ext cx="4699000" cy="2930525"/>
          </a:xfrm>
          <a:prstGeom prst="rect">
            <a:avLst/>
          </a:prstGeom>
          <a:noFill/>
          <a:ln w="9525">
            <a:noFill/>
            <a:miter lim="800000"/>
            <a:headEnd/>
            <a:tailEnd/>
          </a:ln>
        </p:spPr>
      </p:pic>
      <p:pic>
        <p:nvPicPr>
          <p:cNvPr id="25603" name="Picture 6" descr="2010COLAlogo2.jpg"/>
          <p:cNvPicPr>
            <a:picLocks noChangeAspect="1"/>
          </p:cNvPicPr>
          <p:nvPr/>
        </p:nvPicPr>
        <p:blipFill>
          <a:blip r:embed="rId5"/>
          <a:srcRect/>
          <a:stretch>
            <a:fillRect/>
          </a:stretch>
        </p:blipFill>
        <p:spPr bwMode="auto">
          <a:xfrm>
            <a:off x="0" y="6276975"/>
            <a:ext cx="1752600" cy="581025"/>
          </a:xfrm>
          <a:prstGeom prst="rect">
            <a:avLst/>
          </a:prstGeom>
          <a:noFill/>
          <a:ln w="9525">
            <a:noFill/>
            <a:miter lim="800000"/>
            <a:headEnd/>
            <a:tailEnd/>
          </a:ln>
        </p:spPr>
      </p:pic>
      <p:sp>
        <p:nvSpPr>
          <p:cNvPr id="25604" name="Line 3"/>
          <p:cNvSpPr>
            <a:spLocks noChangeShapeType="1"/>
          </p:cNvSpPr>
          <p:nvPr/>
        </p:nvSpPr>
        <p:spPr bwMode="auto">
          <a:xfrm>
            <a:off x="1752600" y="6477000"/>
            <a:ext cx="7391400" cy="0"/>
          </a:xfrm>
          <a:prstGeom prst="line">
            <a:avLst/>
          </a:prstGeom>
          <a:noFill/>
          <a:ln w="3175">
            <a:solidFill>
              <a:srgbClr val="3366FF"/>
            </a:solidFill>
            <a:round/>
            <a:headEnd/>
            <a:tailEnd/>
          </a:ln>
        </p:spPr>
        <p:txBody>
          <a:bodyPr wrap="none" anchor="ctr">
            <a:prstTxWarp prst="textNoShape">
              <a:avLst/>
            </a:prstTxWarp>
          </a:bodyPr>
          <a:lstStyle/>
          <a:p>
            <a:endParaRPr lang="en-US"/>
          </a:p>
        </p:txBody>
      </p:sp>
      <p:sp>
        <p:nvSpPr>
          <p:cNvPr id="25605" name="Text Box 4"/>
          <p:cNvSpPr txBox="1">
            <a:spLocks noChangeArrowheads="1"/>
          </p:cNvSpPr>
          <p:nvPr/>
        </p:nvSpPr>
        <p:spPr bwMode="auto">
          <a:xfrm>
            <a:off x="3162300" y="6537325"/>
            <a:ext cx="2819400" cy="3206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500">
                <a:latin typeface="Gill Sans" charset="0"/>
              </a:rPr>
              <a:t>Athena Workshop, 7-8 June 2010</a:t>
            </a:r>
            <a:endParaRPr lang="en-US" sz="1700">
              <a:latin typeface="Gill Sans" charset="0"/>
            </a:endParaRPr>
          </a:p>
        </p:txBody>
      </p:sp>
      <p:sp>
        <p:nvSpPr>
          <p:cNvPr id="25606" name="Text Box 5"/>
          <p:cNvSpPr txBox="1">
            <a:spLocks noChangeArrowheads="1"/>
          </p:cNvSpPr>
          <p:nvPr/>
        </p:nvSpPr>
        <p:spPr bwMode="auto">
          <a:xfrm>
            <a:off x="8077200" y="6537325"/>
            <a:ext cx="1066800" cy="32067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1500">
                <a:latin typeface="Gill Sans" charset="0"/>
              </a:rPr>
              <a:t>Slide 9</a:t>
            </a:r>
            <a:endParaRPr lang="en-US" sz="1700">
              <a:latin typeface="Gill Sans" charset="0"/>
            </a:endParaRPr>
          </a:p>
        </p:txBody>
      </p:sp>
      <p:sp>
        <p:nvSpPr>
          <p:cNvPr id="25607" name="Rectangle 3"/>
          <p:cNvSpPr>
            <a:spLocks noChangeArrowheads="1"/>
          </p:cNvSpPr>
          <p:nvPr/>
        </p:nvSpPr>
        <p:spPr bwMode="auto">
          <a:xfrm>
            <a:off x="1085850" y="152400"/>
            <a:ext cx="6972300" cy="457200"/>
          </a:xfrm>
          <a:prstGeom prst="rect">
            <a:avLst/>
          </a:prstGeom>
          <a:noFill/>
          <a:ln w="9525">
            <a:noFill/>
            <a:miter lim="800000"/>
            <a:headEnd/>
            <a:tailEnd/>
          </a:ln>
        </p:spPr>
        <p:txBody>
          <a:bodyPr anchorCtr="1">
            <a:prstTxWarp prst="textNoShape">
              <a:avLst/>
            </a:prstTxWarp>
          </a:bodyPr>
          <a:lstStyle/>
          <a:p>
            <a:pPr algn="ctr">
              <a:spcBef>
                <a:spcPct val="20000"/>
              </a:spcBef>
            </a:pPr>
            <a:r>
              <a:rPr lang="en-US" sz="2000" b="1">
                <a:solidFill>
                  <a:schemeClr val="accent2"/>
                </a:solidFill>
                <a:latin typeface="Gill Sans" charset="0"/>
              </a:rPr>
              <a:t>Intensity Distribution of TCs: North Atlantic</a:t>
            </a:r>
          </a:p>
          <a:p>
            <a:pPr algn="ctr">
              <a:spcBef>
                <a:spcPct val="20000"/>
              </a:spcBef>
            </a:pPr>
            <a:endParaRPr lang="en-US" sz="3200" b="1"/>
          </a:p>
        </p:txBody>
      </p:sp>
      <p:sp>
        <p:nvSpPr>
          <p:cNvPr id="26" name="TextBox 25"/>
          <p:cNvSpPr txBox="1"/>
          <p:nvPr/>
        </p:nvSpPr>
        <p:spPr>
          <a:xfrm>
            <a:off x="533400" y="1600200"/>
            <a:ext cx="1219200" cy="304800"/>
          </a:xfrm>
          <a:prstGeom prst="rect">
            <a:avLst/>
          </a:prstGeom>
          <a:noFill/>
        </p:spPr>
        <p:txBody>
          <a:bodyPr>
            <a:spAutoFit/>
          </a:bodyPr>
          <a:lstStyle/>
          <a:p>
            <a:pPr eaLnBrk="0" hangingPunct="0">
              <a:defRPr/>
            </a:pPr>
            <a:r>
              <a:rPr lang="en-US" sz="1400" b="1" dirty="0">
                <a:latin typeface="+mj-lt"/>
                <a:cs typeface="Gill Sans"/>
              </a:rPr>
              <a:t>OBS</a:t>
            </a:r>
          </a:p>
        </p:txBody>
      </p:sp>
      <p:sp>
        <p:nvSpPr>
          <p:cNvPr id="31" name="TextBox 30"/>
          <p:cNvSpPr txBox="1"/>
          <p:nvPr/>
        </p:nvSpPr>
        <p:spPr>
          <a:xfrm>
            <a:off x="533400" y="1828800"/>
            <a:ext cx="1371600" cy="304800"/>
          </a:xfrm>
          <a:prstGeom prst="rect">
            <a:avLst/>
          </a:prstGeom>
          <a:noFill/>
        </p:spPr>
        <p:txBody>
          <a:bodyPr>
            <a:spAutoFit/>
          </a:bodyPr>
          <a:lstStyle/>
          <a:p>
            <a:pPr eaLnBrk="0" hangingPunct="0">
              <a:defRPr/>
            </a:pPr>
            <a:r>
              <a:rPr lang="en-US" sz="1400" b="1" dirty="0">
                <a:solidFill>
                  <a:srgbClr val="FF0000"/>
                </a:solidFill>
                <a:latin typeface="+mj-lt"/>
                <a:cs typeface="Gill Sans"/>
              </a:rPr>
              <a:t>T1279 </a:t>
            </a:r>
            <a:r>
              <a:rPr lang="en-US" sz="1200" b="1" dirty="0">
                <a:solidFill>
                  <a:srgbClr val="FF0000"/>
                </a:solidFill>
                <a:latin typeface="+mj-lt"/>
                <a:cs typeface="Gill Sans"/>
              </a:rPr>
              <a:t>(12/10)</a:t>
            </a:r>
          </a:p>
        </p:txBody>
      </p:sp>
      <p:sp>
        <p:nvSpPr>
          <p:cNvPr id="25610" name="TextBox 31"/>
          <p:cNvSpPr txBox="1">
            <a:spLocks noChangeArrowheads="1"/>
          </p:cNvSpPr>
          <p:nvPr/>
        </p:nvSpPr>
        <p:spPr bwMode="auto">
          <a:xfrm>
            <a:off x="533400" y="20574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00FF00"/>
                </a:solidFill>
              </a:rPr>
              <a:t>T511 </a:t>
            </a:r>
            <a:r>
              <a:rPr lang="en-US" sz="1200" b="1">
                <a:solidFill>
                  <a:srgbClr val="00FF00"/>
                </a:solidFill>
              </a:rPr>
              <a:t>(12/6)</a:t>
            </a:r>
          </a:p>
        </p:txBody>
      </p:sp>
      <p:sp>
        <p:nvSpPr>
          <p:cNvPr id="25611" name="TextBox 37"/>
          <p:cNvSpPr txBox="1">
            <a:spLocks noChangeArrowheads="1"/>
          </p:cNvSpPr>
          <p:nvPr/>
        </p:nvSpPr>
        <p:spPr bwMode="auto">
          <a:xfrm>
            <a:off x="685800" y="4572000"/>
            <a:ext cx="1219200" cy="304800"/>
          </a:xfrm>
          <a:prstGeom prst="rect">
            <a:avLst/>
          </a:prstGeom>
          <a:noFill/>
          <a:ln w="9525">
            <a:noFill/>
            <a:miter lim="800000"/>
            <a:headEnd/>
            <a:tailEnd/>
          </a:ln>
        </p:spPr>
        <p:txBody>
          <a:bodyPr>
            <a:prstTxWarp prst="textNoShape">
              <a:avLst/>
            </a:prstTxWarp>
            <a:spAutoFit/>
          </a:bodyPr>
          <a:lstStyle/>
          <a:p>
            <a:pPr eaLnBrk="0" hangingPunct="0"/>
            <a:r>
              <a:rPr lang="en-US" sz="1400" b="1"/>
              <a:t>OBS</a:t>
            </a:r>
          </a:p>
        </p:txBody>
      </p:sp>
      <p:sp>
        <p:nvSpPr>
          <p:cNvPr id="25612" name="TextBox 38"/>
          <p:cNvSpPr txBox="1">
            <a:spLocks noChangeArrowheads="1"/>
          </p:cNvSpPr>
          <p:nvPr/>
        </p:nvSpPr>
        <p:spPr bwMode="auto">
          <a:xfrm>
            <a:off x="685800" y="5029200"/>
            <a:ext cx="15240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00FF00"/>
                </a:solidFill>
              </a:rPr>
              <a:t>T511 </a:t>
            </a:r>
            <a:r>
              <a:rPr lang="en-US" sz="1200" b="1">
                <a:solidFill>
                  <a:srgbClr val="00FF00"/>
                </a:solidFill>
              </a:rPr>
              <a:t>(SPD, 1/1)</a:t>
            </a:r>
          </a:p>
        </p:txBody>
      </p:sp>
      <p:sp>
        <p:nvSpPr>
          <p:cNvPr id="25613" name="TextBox 39"/>
          <p:cNvSpPr txBox="1">
            <a:spLocks noChangeArrowheads="1"/>
          </p:cNvSpPr>
          <p:nvPr/>
        </p:nvSpPr>
        <p:spPr bwMode="auto">
          <a:xfrm>
            <a:off x="685800" y="4800600"/>
            <a:ext cx="1524000" cy="304800"/>
          </a:xfrm>
          <a:prstGeom prst="rect">
            <a:avLst/>
          </a:prstGeom>
          <a:noFill/>
          <a:ln w="9525">
            <a:noFill/>
            <a:miter lim="800000"/>
            <a:headEnd/>
            <a:tailEnd/>
          </a:ln>
        </p:spPr>
        <p:txBody>
          <a:bodyPr>
            <a:prstTxWarp prst="textNoShape">
              <a:avLst/>
            </a:prstTxWarp>
            <a:spAutoFit/>
          </a:bodyPr>
          <a:lstStyle/>
          <a:p>
            <a:pPr eaLnBrk="0" hangingPunct="0"/>
            <a:r>
              <a:rPr lang="en-US" sz="1400" b="1">
                <a:solidFill>
                  <a:srgbClr val="FF0000"/>
                </a:solidFill>
              </a:rPr>
              <a:t>T1279 </a:t>
            </a:r>
            <a:r>
              <a:rPr lang="en-US" sz="1200" b="1">
                <a:solidFill>
                  <a:srgbClr val="FF0000"/>
                </a:solidFill>
              </a:rPr>
              <a:t>(SPD, 1/1)</a:t>
            </a:r>
          </a:p>
        </p:txBody>
      </p:sp>
      <p:cxnSp>
        <p:nvCxnSpPr>
          <p:cNvPr id="41" name="Straight Arrow Connector 40"/>
          <p:cNvCxnSpPr/>
          <p:nvPr/>
        </p:nvCxnSpPr>
        <p:spPr>
          <a:xfrm>
            <a:off x="3505200" y="990600"/>
            <a:ext cx="609600" cy="1588"/>
          </a:xfrm>
          <a:prstGeom prst="straightConnector1">
            <a:avLst/>
          </a:prstGeom>
          <a:ln w="3175" cap="flat" cmpd="sng" algn="ctr">
            <a:solidFill>
              <a:srgbClr val="000000"/>
            </a:solidFill>
            <a:prstDash val="solid"/>
            <a:round/>
            <a:headEnd type="arrow" w="sm" len="sm"/>
            <a:tailEnd type="arrow" w="sm" len="sm"/>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4038600" y="1828800"/>
            <a:ext cx="609600" cy="1588"/>
          </a:xfrm>
          <a:prstGeom prst="straightConnector1">
            <a:avLst/>
          </a:prstGeom>
          <a:ln w="3175" cap="flat" cmpd="sng" algn="ctr">
            <a:solidFill>
              <a:srgbClr val="000000"/>
            </a:solidFill>
            <a:prstDash val="solid"/>
            <a:round/>
            <a:headEnd type="arrow" w="sm" len="sm"/>
            <a:tailEnd type="arrow" w="sm" len="sm"/>
          </a:ln>
        </p:spPr>
        <p:style>
          <a:lnRef idx="1">
            <a:schemeClr val="accent2"/>
          </a:lnRef>
          <a:fillRef idx="0">
            <a:schemeClr val="accent2"/>
          </a:fillRef>
          <a:effectRef idx="0">
            <a:schemeClr val="accent2"/>
          </a:effectRef>
          <a:fontRef idx="minor">
            <a:schemeClr val="tx1"/>
          </a:fontRef>
        </p:style>
      </p:cxnSp>
      <p:sp>
        <p:nvSpPr>
          <p:cNvPr id="25616" name="TextBox 42"/>
          <p:cNvSpPr txBox="1">
            <a:spLocks noChangeArrowheads="1"/>
          </p:cNvSpPr>
          <p:nvPr/>
        </p:nvSpPr>
        <p:spPr bwMode="auto">
          <a:xfrm>
            <a:off x="4071938" y="1600200"/>
            <a:ext cx="652462"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CAT1</a:t>
            </a:r>
          </a:p>
        </p:txBody>
      </p:sp>
      <p:cxnSp>
        <p:nvCxnSpPr>
          <p:cNvPr id="44" name="Straight Arrow Connector 43"/>
          <p:cNvCxnSpPr/>
          <p:nvPr/>
        </p:nvCxnSpPr>
        <p:spPr>
          <a:xfrm>
            <a:off x="4648200" y="2057400"/>
            <a:ext cx="304800" cy="1588"/>
          </a:xfrm>
          <a:prstGeom prst="straightConnector1">
            <a:avLst/>
          </a:prstGeom>
          <a:ln w="3175" cap="flat" cmpd="sng" algn="ctr">
            <a:solidFill>
              <a:srgbClr val="000000"/>
            </a:solidFill>
            <a:prstDash val="solid"/>
            <a:round/>
            <a:headEnd type="arrow" w="sm" len="sm"/>
            <a:tailEnd type="arrow" w="sm" len="sm"/>
          </a:ln>
        </p:spPr>
        <p:style>
          <a:lnRef idx="1">
            <a:schemeClr val="accent2"/>
          </a:lnRef>
          <a:fillRef idx="0">
            <a:schemeClr val="accent2"/>
          </a:fillRef>
          <a:effectRef idx="0">
            <a:schemeClr val="accent2"/>
          </a:effectRef>
          <a:fontRef idx="minor">
            <a:schemeClr val="tx1"/>
          </a:fontRef>
        </p:style>
      </p:cxnSp>
      <p:sp>
        <p:nvSpPr>
          <p:cNvPr id="25618" name="TextBox 44"/>
          <p:cNvSpPr txBox="1">
            <a:spLocks noChangeArrowheads="1"/>
          </p:cNvSpPr>
          <p:nvPr/>
        </p:nvSpPr>
        <p:spPr bwMode="auto">
          <a:xfrm>
            <a:off x="6019800" y="2514600"/>
            <a:ext cx="558800"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CAT5</a:t>
            </a:r>
          </a:p>
        </p:txBody>
      </p:sp>
      <p:sp>
        <p:nvSpPr>
          <p:cNvPr id="25619" name="TextBox 45"/>
          <p:cNvSpPr txBox="1">
            <a:spLocks noChangeArrowheads="1"/>
          </p:cNvSpPr>
          <p:nvPr/>
        </p:nvSpPr>
        <p:spPr bwMode="auto">
          <a:xfrm>
            <a:off x="4572000" y="1828800"/>
            <a:ext cx="558800"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CAT2</a:t>
            </a:r>
          </a:p>
        </p:txBody>
      </p:sp>
      <p:cxnSp>
        <p:nvCxnSpPr>
          <p:cNvPr id="47" name="Straight Arrow Connector 46"/>
          <p:cNvCxnSpPr/>
          <p:nvPr/>
        </p:nvCxnSpPr>
        <p:spPr>
          <a:xfrm>
            <a:off x="4953000" y="2286000"/>
            <a:ext cx="609600" cy="1588"/>
          </a:xfrm>
          <a:prstGeom prst="straightConnector1">
            <a:avLst/>
          </a:prstGeom>
          <a:ln w="3175" cap="flat" cmpd="sng" algn="ctr">
            <a:solidFill>
              <a:srgbClr val="000000"/>
            </a:solidFill>
            <a:prstDash val="solid"/>
            <a:round/>
            <a:headEnd type="arrow" w="sm" len="sm"/>
            <a:tailEnd type="arrow" w="sm" len="sm"/>
          </a:ln>
        </p:spPr>
        <p:style>
          <a:lnRef idx="1">
            <a:schemeClr val="accent2"/>
          </a:lnRef>
          <a:fillRef idx="0">
            <a:schemeClr val="accent2"/>
          </a:fillRef>
          <a:effectRef idx="0">
            <a:schemeClr val="accent2"/>
          </a:effectRef>
          <a:fontRef idx="minor">
            <a:schemeClr val="tx1"/>
          </a:fontRef>
        </p:style>
      </p:cxnSp>
      <p:sp>
        <p:nvSpPr>
          <p:cNvPr id="25621" name="TextBox 47"/>
          <p:cNvSpPr txBox="1">
            <a:spLocks noChangeArrowheads="1"/>
          </p:cNvSpPr>
          <p:nvPr/>
        </p:nvSpPr>
        <p:spPr bwMode="auto">
          <a:xfrm>
            <a:off x="5029200" y="2057400"/>
            <a:ext cx="558800"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CAT3</a:t>
            </a:r>
          </a:p>
        </p:txBody>
      </p:sp>
      <p:cxnSp>
        <p:nvCxnSpPr>
          <p:cNvPr id="49" name="Straight Arrow Connector 48"/>
          <p:cNvCxnSpPr/>
          <p:nvPr/>
        </p:nvCxnSpPr>
        <p:spPr>
          <a:xfrm>
            <a:off x="5562600" y="2514600"/>
            <a:ext cx="609600" cy="1588"/>
          </a:xfrm>
          <a:prstGeom prst="straightConnector1">
            <a:avLst/>
          </a:prstGeom>
          <a:ln w="3175" cap="flat" cmpd="sng" algn="ctr">
            <a:solidFill>
              <a:srgbClr val="000000"/>
            </a:solidFill>
            <a:prstDash val="solid"/>
            <a:round/>
            <a:headEnd type="arrow" w="sm" len="sm"/>
            <a:tailEnd type="arrow" w="sm" len="sm"/>
          </a:ln>
        </p:spPr>
        <p:style>
          <a:lnRef idx="1">
            <a:schemeClr val="accent2"/>
          </a:lnRef>
          <a:fillRef idx="0">
            <a:schemeClr val="accent2"/>
          </a:fillRef>
          <a:effectRef idx="0">
            <a:schemeClr val="accent2"/>
          </a:effectRef>
          <a:fontRef idx="minor">
            <a:schemeClr val="tx1"/>
          </a:fontRef>
        </p:style>
      </p:cxnSp>
      <p:sp>
        <p:nvSpPr>
          <p:cNvPr id="25623" name="TextBox 49"/>
          <p:cNvSpPr txBox="1">
            <a:spLocks noChangeArrowheads="1"/>
          </p:cNvSpPr>
          <p:nvPr/>
        </p:nvSpPr>
        <p:spPr bwMode="auto">
          <a:xfrm>
            <a:off x="5562600" y="2286000"/>
            <a:ext cx="558800"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CAT4</a:t>
            </a:r>
          </a:p>
        </p:txBody>
      </p:sp>
      <p:cxnSp>
        <p:nvCxnSpPr>
          <p:cNvPr id="51" name="Straight Arrow Connector 50"/>
          <p:cNvCxnSpPr/>
          <p:nvPr/>
        </p:nvCxnSpPr>
        <p:spPr>
          <a:xfrm>
            <a:off x="6172200" y="2743200"/>
            <a:ext cx="393700" cy="6350"/>
          </a:xfrm>
          <a:prstGeom prst="straightConnector1">
            <a:avLst/>
          </a:prstGeom>
          <a:ln w="9525" cap="flat" cmpd="sng" algn="ctr">
            <a:solidFill>
              <a:srgbClr val="000000"/>
            </a:solidFill>
            <a:prstDash val="dash"/>
            <a:round/>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25625" name="TextBox 54"/>
          <p:cNvSpPr txBox="1">
            <a:spLocks noChangeArrowheads="1"/>
          </p:cNvSpPr>
          <p:nvPr/>
        </p:nvSpPr>
        <p:spPr bwMode="auto">
          <a:xfrm>
            <a:off x="3581400" y="762000"/>
            <a:ext cx="444500" cy="244475"/>
          </a:xfrm>
          <a:prstGeom prst="rect">
            <a:avLst/>
          </a:prstGeom>
          <a:noFill/>
          <a:ln w="9525">
            <a:noFill/>
            <a:miter lim="800000"/>
            <a:headEnd/>
            <a:tailEnd/>
          </a:ln>
        </p:spPr>
        <p:txBody>
          <a:bodyPr>
            <a:prstTxWarp prst="textNoShape">
              <a:avLst/>
            </a:prstTxWarp>
            <a:spAutoFit/>
          </a:bodyPr>
          <a:lstStyle/>
          <a:p>
            <a:pPr eaLnBrk="0" hangingPunct="0"/>
            <a:r>
              <a:rPr lang="en-US" sz="1000" b="1">
                <a:latin typeface="Times New Roman" charset="0"/>
                <a:ea typeface="Times New Roman" charset="0"/>
                <a:cs typeface="Times New Roman" charset="0"/>
              </a:rPr>
              <a:t>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1796</TotalTime>
  <Words>1616</Words>
  <Application>Microsoft Macintosh PowerPoint</Application>
  <PresentationFormat>On-screen Show (4:3)</PresentationFormat>
  <Paragraphs>254</Paragraphs>
  <Slides>19</Slides>
  <Notes>11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Julia Manganello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Manganello</dc:creator>
  <cp:lastModifiedBy>Julia Manganello</cp:lastModifiedBy>
  <cp:revision>170</cp:revision>
  <cp:lastPrinted>2010-06-04T19:18:48Z</cp:lastPrinted>
  <dcterms:created xsi:type="dcterms:W3CDTF">2010-06-14T15:47:46Z</dcterms:created>
  <dcterms:modified xsi:type="dcterms:W3CDTF">2010-06-14T15:48:22Z</dcterms:modified>
</cp:coreProperties>
</file>